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65" r:id="rId4"/>
    <p:sldId id="258" r:id="rId5"/>
    <p:sldId id="260" r:id="rId6"/>
    <p:sldId id="261" r:id="rId7"/>
    <p:sldId id="266" r:id="rId8"/>
    <p:sldId id="262" r:id="rId9"/>
    <p:sldId id="293" r:id="rId10"/>
    <p:sldId id="282" r:id="rId11"/>
    <p:sldId id="267" r:id="rId12"/>
    <p:sldId id="300" r:id="rId13"/>
    <p:sldId id="304" r:id="rId14"/>
    <p:sldId id="301" r:id="rId15"/>
    <p:sldId id="280" r:id="rId16"/>
    <p:sldId id="269" r:id="rId17"/>
    <p:sldId id="302" r:id="rId18"/>
    <p:sldId id="270" r:id="rId19"/>
    <p:sldId id="298" r:id="rId20"/>
    <p:sldId id="299" r:id="rId21"/>
    <p:sldId id="297" r:id="rId22"/>
    <p:sldId id="271" r:id="rId23"/>
    <p:sldId id="263" r:id="rId24"/>
    <p:sldId id="284" r:id="rId25"/>
    <p:sldId id="292" r:id="rId26"/>
    <p:sldId id="285" r:id="rId27"/>
    <p:sldId id="294" r:id="rId28"/>
    <p:sldId id="279" r:id="rId29"/>
    <p:sldId id="283" r:id="rId30"/>
    <p:sldId id="273" r:id="rId31"/>
    <p:sldId id="295" r:id="rId32"/>
    <p:sldId id="296" r:id="rId33"/>
    <p:sldId id="274" r:id="rId34"/>
    <p:sldId id="275" r:id="rId35"/>
    <p:sldId id="303" r:id="rId36"/>
    <p:sldId id="287" r:id="rId37"/>
    <p:sldId id="288" r:id="rId38"/>
    <p:sldId id="289" r:id="rId39"/>
    <p:sldId id="290" r:id="rId40"/>
    <p:sldId id="286" r:id="rId41"/>
    <p:sldId id="277" r:id="rId42"/>
    <p:sldId id="278" r:id="rId43"/>
    <p:sldId id="291" r:id="rId44"/>
    <p:sldId id="264" r:id="rId4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F7A90-21EC-4FB4-B086-155E46E12C84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5F71-9786-46E8-A06A-1AA887F6D7D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04627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46B7E9-8D1D-4513-992F-B00F4EBB7297}" type="slidenum">
              <a:rPr lang="es-ES" altLang="ca-ES" smtClean="0">
                <a:latin typeface="Calibri" panose="020F0502020204030204" pitchFamily="34" charset="0"/>
              </a:rPr>
              <a:pPr/>
              <a:t>5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382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3C52F2-154F-4563-BF81-194019ADB49E}" type="slidenum">
              <a:rPr lang="ca-ES" altLang="ca-ES">
                <a:latin typeface="Calibri" panose="020F0502020204030204" pitchFamily="34" charset="0"/>
              </a:rPr>
              <a:pPr eaLnBrk="1" hangingPunct="1"/>
              <a:t>16</a:t>
            </a:fld>
            <a:endParaRPr lang="ca-ES" altLang="ca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57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593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B266F0-19EA-45D5-A676-49508EFDF053}" type="slidenum">
              <a:rPr lang="es-ES" altLang="ca-ES"/>
              <a:pPr/>
              <a:t>17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xmlns="" val="3586982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a-ES" smtClean="0"/>
              <a:t>En esta diapositiva vemos como desde el primer almidón que se comercializo, hasta el presente, ha ido disminuyendo el peso molecular medio y el indice de dispersión, haciendolos cada vez mas eficaces y seguros</a:t>
            </a:r>
          </a:p>
          <a:p>
            <a:pPr>
              <a:spcBef>
                <a:spcPct val="0"/>
              </a:spcBef>
            </a:pPr>
            <a:r>
              <a:rPr lang="ca-ES" smtClean="0"/>
              <a:t>Els ultims son de pes molecular baix i baix idex de dispersio</a:t>
            </a:r>
          </a:p>
          <a:p>
            <a:pPr>
              <a:spcBef>
                <a:spcPct val="0"/>
              </a:spcBef>
            </a:pPr>
            <a:r>
              <a:rPr lang="ca-ES" smtClean="0"/>
              <a:t>Tot i aixi tenen una dosis limitant i malgrat que en la literatura hi ha desenes de articles a favor, degut a que un del que mes publicaba sobre els midosn, a sigut retracta degit a que s’ha demostrat que es va inventar un del treballs, tota la seva producció cientifica esta en quarentena i degut a que molts del meta-analisis incloien els seus treballs hi ha un gran desconcert sobre la seva seguretat i eficacia.</a:t>
            </a:r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2B263-FFFE-4486-9C2D-4BDBDC551352}" type="slidenum">
              <a:rPr lang="ca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87225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1B398-7C34-451B-87C2-BEF47FB96A8B}" type="slidenum">
              <a:rPr lang="es-ES" altLang="ca-ES" smtClean="0">
                <a:cs typeface="Arial" panose="020B0604020202020204" pitchFamily="34" charset="0"/>
              </a:rPr>
              <a:pPr/>
              <a:t>23</a:t>
            </a:fld>
            <a:endParaRPr lang="es-ES" altLang="ca-ES" smtClean="0">
              <a:cs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xmlns="" val="3144820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532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16E523-20FD-4BBB-8F0E-E26989FA96C9}" type="slidenum">
              <a:rPr lang="es-ES" altLang="ca-ES" smtClean="0">
                <a:latin typeface="Calibri" panose="020F0502020204030204" pitchFamily="34" charset="0"/>
              </a:rPr>
              <a:pPr/>
              <a:t>24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3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0910E-F109-4B0D-BA79-5B702893F2F4}" type="slidenum">
              <a:rPr lang="es-ES" altLang="ca-ES" smtClean="0">
                <a:latin typeface="Calibri" panose="020F0502020204030204" pitchFamily="34" charset="0"/>
              </a:rPr>
              <a:pPr/>
              <a:t>26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564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D691B5-1478-4622-9638-2D8C122DF26B}" type="slidenum">
              <a:rPr lang="es-ES" altLang="ca-ES" smtClean="0">
                <a:latin typeface="Calibri" panose="020F0502020204030204" pitchFamily="34" charset="0"/>
              </a:rPr>
              <a:pPr/>
              <a:t>29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552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a-ES" altLang="ca-ES" smtClean="0"/>
              <a:t>Agencia europea del medicamnet. El juny del 2013 els prohibeixExtrapola els resultats en malalt crític a malalt quirúrgic. Gracies a les al·legacions fetes des de les diferents societats permeten en ultima instancia el seu us en poblacions restringides, digues  els pacients quirurgics</a:t>
            </a:r>
          </a:p>
        </p:txBody>
      </p:sp>
      <p:sp>
        <p:nvSpPr>
          <p:cNvPr id="634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F56EEC-73A2-4FCC-998D-FF7B3803CF43}" type="slidenum">
              <a:rPr lang="es-ES" altLang="ca-ES" smtClean="0">
                <a:latin typeface="Calibri" panose="020F0502020204030204" pitchFamily="34" charset="0"/>
              </a:rPr>
              <a:pPr/>
              <a:t>30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202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819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48C60F-0F3C-488D-AEBD-938C31F2EA31}" type="slidenum">
              <a:rPr lang="es-ES" altLang="ca-ES" smtClean="0">
                <a:latin typeface="Calibri" panose="020F0502020204030204" pitchFamily="34" charset="0"/>
              </a:rPr>
              <a:pPr/>
              <a:t>33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666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849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1F53B0-E00E-4E79-BA79-0B31BF96CC25}" type="slidenum">
              <a:rPr lang="es-ES" altLang="ca-ES" smtClean="0">
                <a:latin typeface="Calibri" panose="020F0502020204030204" pitchFamily="34" charset="0"/>
              </a:rPr>
              <a:pPr/>
              <a:t>34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18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365CEA-1AC5-44BB-9122-4DC792BDC589}" type="slidenum">
              <a:rPr lang="es-ES" altLang="ca-ES" smtClean="0"/>
              <a:pPr/>
              <a:t>6</a:t>
            </a:fld>
            <a:endParaRPr lang="es-ES" altLang="ca-ES" smtClean="0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D326AE-49A4-465B-B3EC-F08CB50AC210}" type="slidenum">
              <a:rPr lang="es-ES" altLang="ca-E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s-ES" altLang="ca-ES" sz="1200">
              <a:latin typeface="Calibri" panose="020F0502020204030204" pitchFamily="34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613" y="4551363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056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1065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B248B6-D599-4ED1-85F5-20366891DC30}" type="slidenum">
              <a:rPr lang="es-ES" altLang="ca-ES" smtClean="0">
                <a:latin typeface="Calibri" panose="020F0502020204030204" pitchFamily="34" charset="0"/>
              </a:rPr>
              <a:pPr/>
              <a:t>36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103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1085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13631B-1147-4B6C-8F33-F71BE8447FF5}" type="slidenum">
              <a:rPr lang="es-ES" altLang="ca-ES" smtClean="0">
                <a:latin typeface="Calibri" panose="020F0502020204030204" pitchFamily="34" charset="0"/>
              </a:rPr>
              <a:pPr/>
              <a:t>37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668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1105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B217BD-1C93-4173-9315-0F56F17EE2AA}" type="slidenum">
              <a:rPr lang="es-ES" altLang="ca-ES" smtClean="0">
                <a:latin typeface="Calibri" panose="020F0502020204030204" pitchFamily="34" charset="0"/>
              </a:rPr>
              <a:pPr/>
              <a:t>38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613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1126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B70B73-47A0-47AF-A47D-C239B597B235}" type="slidenum">
              <a:rPr lang="es-ES" altLang="ca-ES" smtClean="0">
                <a:latin typeface="Calibri" panose="020F0502020204030204" pitchFamily="34" charset="0"/>
              </a:rPr>
              <a:pPr/>
              <a:t>39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266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8806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218FD0-72EF-4C38-9B96-711EF9632109}" type="slidenum">
              <a:rPr lang="es-ES" altLang="ca-ES" smtClean="0">
                <a:latin typeface="Calibri" panose="020F0502020204030204" pitchFamily="34" charset="0"/>
              </a:rPr>
              <a:pPr/>
              <a:t>40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182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9AB8E8-8524-4742-AD1D-9436E7D404C1}" type="slidenum">
              <a:rPr lang="ca-ES" altLang="ca-ES" smtClean="0">
                <a:latin typeface="Calibri" panose="020F0502020204030204" pitchFamily="34" charset="0"/>
              </a:rPr>
              <a:pPr/>
              <a:t>44</a:t>
            </a:fld>
            <a:endParaRPr lang="ca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05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BCFA11-D5E5-47BB-9862-4382893C1776}" type="slidenum">
              <a:rPr lang="es-ES" altLang="ca-ES"/>
              <a:pPr eaLnBrk="1" hangingPunct="1"/>
              <a:t>7</a:t>
            </a:fld>
            <a:endParaRPr lang="es-ES" altLang="ca-ES"/>
          </a:p>
        </p:txBody>
      </p:sp>
      <p:sp>
        <p:nvSpPr>
          <p:cNvPr id="5222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620713" y="4427538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>
              <a:latin typeface="Arial" panose="020B0604020202020204" pitchFamily="34" charset="0"/>
            </a:endParaRPr>
          </a:p>
        </p:txBody>
      </p:sp>
      <p:sp>
        <p:nvSpPr>
          <p:cNvPr id="5222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1806913-0B93-4189-A117-89BEE1149FA8}" type="slidenum">
              <a:rPr lang="ca-ES" altLang="ca-E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ca-ES" altLang="ca-E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50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08050" y="4567238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9E53E8-7F4F-45E9-B65D-37E1E9B3C9EC}" type="slidenum">
              <a:rPr lang="es-ES" altLang="ca-ES" smtClean="0">
                <a:latin typeface="Calibri" panose="020F0502020204030204" pitchFamily="34" charset="0"/>
              </a:rPr>
              <a:pPr/>
              <a:t>8</a:t>
            </a:fld>
            <a:endParaRPr lang="es-ES" altLang="ca-E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94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F9C5C7-5431-45A4-B8F3-87394E7B2C6E}" type="slidenum">
              <a:rPr lang="es-ES" altLang="ca-ES" smtClean="0"/>
              <a:pPr/>
              <a:t>10</a:t>
            </a:fld>
            <a:endParaRPr lang="es-ES" altLang="ca-ES" smtClean="0"/>
          </a:p>
        </p:txBody>
      </p:sp>
      <p:sp>
        <p:nvSpPr>
          <p:cNvPr id="3277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>
              <a:latin typeface="Arial" panose="020B0604020202020204" pitchFamily="34" charset="0"/>
            </a:endParaRPr>
          </a:p>
        </p:txBody>
      </p:sp>
      <p:sp>
        <p:nvSpPr>
          <p:cNvPr id="3277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5616C9B-FD23-4904-A591-1C69CC787134}" type="slidenum">
              <a:rPr lang="ca-ES" altLang="ca-ES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ca-ES" altLang="ca-ES" sz="1200">
              <a:latin typeface="Calibri" panose="020F0502020204030204" pitchFamily="34" charset="0"/>
            </a:endParaRPr>
          </a:p>
        </p:txBody>
      </p:sp>
      <p:sp>
        <p:nvSpPr>
          <p:cNvPr id="5" name="4 Flecha derecha"/>
          <p:cNvSpPr/>
          <p:nvPr/>
        </p:nvSpPr>
        <p:spPr>
          <a:xfrm rot="5400000">
            <a:off x="4283075" y="2781300"/>
            <a:ext cx="5048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20836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CBD174-0812-41D5-998A-24729F98E10B}" type="slidenum">
              <a:rPr lang="en-GB" altLang="ca-ES"/>
              <a:pPr eaLnBrk="1" hangingPunct="1"/>
              <a:t>11</a:t>
            </a:fld>
            <a:endParaRPr lang="en-GB" altLang="ca-E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943600" cy="5557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76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B51CCF-6154-4848-B4DB-77204EBA1968}" type="slidenum">
              <a:rPr lang="es-ES" altLang="ca-ES">
                <a:latin typeface="Arial" pitchFamily="34" charset="0"/>
              </a:rPr>
              <a:pPr/>
              <a:t>12</a:t>
            </a:fld>
            <a:endParaRPr lang="es-ES" altLang="ca-ES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3263"/>
            <a:ext cx="4594225" cy="3446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60863"/>
            <a:ext cx="5038725" cy="40798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a-ES" altLang="ca-ES" smtClean="0">
                <a:latin typeface="Arial" pitchFamily="34" charset="0"/>
              </a:rPr>
              <a:t>Per tant tornant a la pregunta de amb que don les pèrdues de liquid  intersticial, pèrdues insensibles, orina, digestives, etc amb cristal·loides, balancejats per evitar acidosi hiperclorémica i els col·loides per les pèrdues sanguines i er carreges si sospitem o confirmem hipovolemia, perocompte amb les carreges devolumen que augmentin la presio capil·lar i per tant augmentin també la fuga</a:t>
            </a:r>
          </a:p>
        </p:txBody>
      </p:sp>
    </p:spTree>
    <p:extLst>
      <p:ext uri="{BB962C8B-B14F-4D97-AF65-F5344CB8AC3E}">
        <p14:creationId xmlns:p14="http://schemas.microsoft.com/office/powerpoint/2010/main" xmlns="" val="27625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1B398-7C34-451B-87C2-BEF47FB96A8B}" type="slidenum">
              <a:rPr lang="es-ES" altLang="ca-ES" smtClean="0">
                <a:cs typeface="Arial" panose="020B0604020202020204" pitchFamily="34" charset="0"/>
              </a:rPr>
              <a:pPr/>
              <a:t>13</a:t>
            </a:fld>
            <a:endParaRPr lang="es-ES" altLang="ca-ES" smtClean="0">
              <a:cs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xmlns="" val="3144820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573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20725D-5799-4883-8A2A-DDD5D343F7FA}" type="slidenum">
              <a:rPr lang="es-ES" altLang="ca-ES"/>
              <a:pPr/>
              <a:t>14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xmlns="" val="10709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7938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8008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54278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D9B678-E0A8-4E9A-B779-B438C9A64EEA}" type="datetime1">
              <a:rPr lang="es-ES" altLang="ca-ES"/>
              <a:pPr/>
              <a:t>17/07/2014</a:t>
            </a:fld>
            <a:endParaRPr lang="es-ES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18868D-3378-4832-84CC-E512CA1FC700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xmlns="" val="40599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60134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86551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35382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95759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18002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44882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6080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28545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DE63C-685C-4AF7-8253-E108C759DB57}" type="datetimeFigureOut">
              <a:rPr lang="ca-ES" smtClean="0"/>
              <a:pPr/>
              <a:t>17/07/2014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2E2D-1448-45AF-AB93-23FBD6249B9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25046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oleObject" Target="../embeddings/Hoja_de_c_lculo_de_Microsoft_Office_Excel_97-20031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7167" y="1060174"/>
            <a:ext cx="7063408" cy="2146852"/>
          </a:xfrm>
          <a:solidFill>
            <a:schemeClr val="accent1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ca-ES" sz="6600" dirty="0" smtClean="0">
                <a:latin typeface="Comic Sans MS" panose="030F0702030302020204" pitchFamily="66" charset="0"/>
              </a:rPr>
              <a:t>Controvèrsies en fluïdoteràpia</a:t>
            </a:r>
            <a:endParaRPr lang="ca-ES" sz="66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2575" y="4688526"/>
            <a:ext cx="6858000" cy="1241822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ca-ES" b="1" dirty="0" smtClean="0"/>
              <a:t>Carme </a:t>
            </a:r>
            <a:r>
              <a:rPr lang="ca-ES" b="1" dirty="0" err="1" smtClean="0"/>
              <a:t>Colilles</a:t>
            </a:r>
            <a:endParaRPr lang="ca-ES" b="1" dirty="0" smtClean="0"/>
          </a:p>
          <a:p>
            <a:r>
              <a:rPr lang="ca-ES" b="1" dirty="0" smtClean="0"/>
              <a:t>Servei d’Anestesiologia</a:t>
            </a:r>
          </a:p>
          <a:p>
            <a:r>
              <a:rPr lang="ca-ES" b="1" dirty="0" smtClean="0"/>
              <a:t>17de juliol del 2014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xmlns="" val="12282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 idx="4294967295"/>
          </p:nvPr>
        </p:nvSpPr>
        <p:spPr>
          <a:xfrm>
            <a:off x="145774" y="0"/>
            <a:ext cx="8759687" cy="836613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r>
              <a:rPr lang="ca-ES" b="1" dirty="0" err="1" smtClean="0">
                <a:latin typeface="Comic Sans MS" panose="030F0702030302020204" pitchFamily="66" charset="0"/>
              </a:rPr>
              <a:t>Lesión</a:t>
            </a:r>
            <a:r>
              <a:rPr lang="ca-ES" b="1" dirty="0" smtClean="0">
                <a:latin typeface="Comic Sans MS" panose="030F0702030302020204" pitchFamily="66" charset="0"/>
              </a:rPr>
              <a:t> del </a:t>
            </a:r>
            <a:r>
              <a:rPr lang="ca-ES" b="1" dirty="0" err="1" smtClean="0">
                <a:latin typeface="Comic Sans MS" panose="030F0702030302020204" pitchFamily="66" charset="0"/>
              </a:rPr>
              <a:t>Glycocalix</a:t>
            </a:r>
            <a:endParaRPr lang="ca-ES" b="1" dirty="0" smtClean="0">
              <a:latin typeface="Comic Sans MS" panose="030F0702030302020204" pitchFamily="66" charset="0"/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7675" y="982663"/>
            <a:ext cx="4265613" cy="3197225"/>
          </a:xfrm>
          <a:noFill/>
        </p:spPr>
      </p:pic>
      <p:sp>
        <p:nvSpPr>
          <p:cNvPr id="31748" name="3 CuadroTexto"/>
          <p:cNvSpPr txBox="1">
            <a:spLocks noChangeArrowheads="1"/>
          </p:cNvSpPr>
          <p:nvPr/>
        </p:nvSpPr>
        <p:spPr bwMode="auto">
          <a:xfrm>
            <a:off x="5003800" y="2133600"/>
            <a:ext cx="3260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2400">
                <a:latin typeface="Constantia" panose="02030602050306030303" pitchFamily="18" charset="0"/>
              </a:rPr>
              <a:t>Proteasas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2400">
                <a:latin typeface="Constantia" panose="02030602050306030303" pitchFamily="18" charset="0"/>
              </a:rPr>
              <a:t>TNF-</a:t>
            </a:r>
            <a:r>
              <a:rPr lang="el-GR" altLang="ca-ES" sz="2400">
                <a:latin typeface="Constantia" panose="02030602050306030303" pitchFamily="18" charset="0"/>
              </a:rPr>
              <a:t>α</a:t>
            </a:r>
            <a:endParaRPr lang="ca-ES" altLang="ca-ES" sz="2400"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2400">
                <a:solidFill>
                  <a:srgbClr val="0066FF"/>
                </a:solidFill>
                <a:latin typeface="Constantia" panose="02030602050306030303" pitchFamily="18" charset="0"/>
              </a:rPr>
              <a:t>ANP (Hipervolemia)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2400">
                <a:latin typeface="Constantia" panose="02030602050306030303" pitchFamily="18" charset="0"/>
              </a:rPr>
              <a:t>Isquemia –reperfusión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2400">
                <a:solidFill>
                  <a:srgbClr val="0066FF"/>
                </a:solidFill>
                <a:latin typeface="Constantia" panose="02030602050306030303" pitchFamily="18" charset="0"/>
              </a:rPr>
              <a:t>Estres quirúrgico</a:t>
            </a:r>
          </a:p>
          <a:p>
            <a:pPr eaLnBrk="1" hangingPunct="1">
              <a:spcBef>
                <a:spcPct val="0"/>
              </a:spcBef>
            </a:pPr>
            <a:endParaRPr lang="ca-ES" altLang="ca-ES" sz="2400">
              <a:solidFill>
                <a:srgbClr val="0066FF"/>
              </a:solidFill>
              <a:latin typeface="Constantia" panose="02030602050306030303" pitchFamily="18" charset="0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43926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abajo"/>
          <p:cNvSpPr/>
          <p:nvPr/>
        </p:nvSpPr>
        <p:spPr>
          <a:xfrm>
            <a:off x="6156325" y="4149725"/>
            <a:ext cx="484188" cy="9779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5292725" y="5300663"/>
            <a:ext cx="2179638" cy="584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3200" dirty="0">
                <a:latin typeface="+mn-lt"/>
              </a:rPr>
              <a:t>Fuga </a:t>
            </a:r>
            <a:r>
              <a:rPr lang="ca-ES" sz="3200" dirty="0" err="1">
                <a:latin typeface="+mn-lt"/>
              </a:rPr>
              <a:t>capilar</a:t>
            </a:r>
            <a:endParaRPr lang="ca-ES" sz="3200" dirty="0">
              <a:latin typeface="+mn-lt"/>
            </a:endParaRPr>
          </a:p>
        </p:txBody>
      </p:sp>
      <p:sp>
        <p:nvSpPr>
          <p:cNvPr id="31752" name="9 CuadroTexto"/>
          <p:cNvSpPr txBox="1">
            <a:spLocks noChangeArrowheads="1"/>
          </p:cNvSpPr>
          <p:nvPr/>
        </p:nvSpPr>
        <p:spPr bwMode="auto">
          <a:xfrm>
            <a:off x="684213" y="1628775"/>
            <a:ext cx="13366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200">
                <a:latin typeface="Constantia" panose="02030602050306030303" pitchFamily="18" charset="0"/>
              </a:rPr>
              <a:t>Glicocalix intacto</a:t>
            </a:r>
          </a:p>
        </p:txBody>
      </p:sp>
      <p:sp>
        <p:nvSpPr>
          <p:cNvPr id="31753" name="10 CuadroTexto"/>
          <p:cNvSpPr txBox="1">
            <a:spLocks noChangeArrowheads="1"/>
          </p:cNvSpPr>
          <p:nvPr/>
        </p:nvSpPr>
        <p:spPr bwMode="auto">
          <a:xfrm>
            <a:off x="684213" y="3500438"/>
            <a:ext cx="15097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200">
                <a:latin typeface="Constantia" panose="02030602050306030303" pitchFamily="18" charset="0"/>
              </a:rPr>
              <a:t>Glicocalix lesionado</a:t>
            </a:r>
          </a:p>
        </p:txBody>
      </p:sp>
    </p:spTree>
    <p:extLst>
      <p:ext uri="{BB962C8B-B14F-4D97-AF65-F5344CB8AC3E}">
        <p14:creationId xmlns:p14="http://schemas.microsoft.com/office/powerpoint/2010/main" xmlns="" val="20239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84438" y="1052513"/>
            <a:ext cx="4062278" cy="400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91414" tIns="45707" rIns="91414" bIns="45707">
            <a:spAutoFit/>
          </a:bodyPr>
          <a:lstStyle/>
          <a:p>
            <a:pPr defTabSz="914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 smtClean="0">
                <a:latin typeface="Comic Sans MS" panose="030F0702030302020204" pitchFamily="66" charset="0"/>
                <a:cs typeface="Times New Roman" pitchFamily="18" charset="0"/>
              </a:rPr>
              <a:t>Líquids de Reposició </a:t>
            </a:r>
            <a:r>
              <a:rPr lang="ca-ES" sz="2000" b="1" dirty="0" err="1" smtClean="0">
                <a:latin typeface="Comic Sans MS" panose="030F0702030302020204" pitchFamily="66" charset="0"/>
                <a:cs typeface="Times New Roman" pitchFamily="18" charset="0"/>
              </a:rPr>
              <a:t>Volèmica</a:t>
            </a:r>
            <a:r>
              <a:rPr lang="ca-ES" sz="2000" b="1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ca-ES" sz="20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745706" y="2530476"/>
            <a:ext cx="1465413" cy="400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7" rIns="91414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Col·loides</a:t>
            </a:r>
            <a:r>
              <a:rPr lang="es-ES" altLang="ca-ES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altLang="ca-ES" sz="2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4213" y="2492375"/>
            <a:ext cx="2452687" cy="893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Cristal·loides 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a-ES" altLang="ca-ES" sz="17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Salins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a-ES" altLang="ca-ES" sz="17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Balancejats</a:t>
            </a:r>
            <a:endParaRPr lang="ca-ES" altLang="ca-ES" sz="17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92275" y="3860800"/>
            <a:ext cx="2824760" cy="4000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7" rIns="91414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Col·loides artificials </a:t>
            </a:r>
            <a:endParaRPr lang="ca-ES" altLang="ca-ES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832475" y="2510788"/>
            <a:ext cx="2520950" cy="877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7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Derivats sanguinis</a:t>
            </a:r>
          </a:p>
          <a:p>
            <a:pPr eaLnBrk="1" hangingPunct="1"/>
            <a:r>
              <a:rPr lang="ca-ES" altLang="ca-ES" sz="17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Plaquetes, Plasma, Sang  </a:t>
            </a:r>
            <a:endParaRPr lang="ca-ES" altLang="ca-ES" sz="17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441156" y="3883025"/>
            <a:ext cx="2725737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1414" tIns="45707" rIns="91414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Col·loides naturals </a:t>
            </a:r>
            <a:endParaRPr lang="ca-ES" altLang="ca-ES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411413" y="5229225"/>
            <a:ext cx="1000542" cy="369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7" rIns="91414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ca-ES" altLang="ca-E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idons</a:t>
            </a:r>
            <a:r>
              <a:rPr lang="es-ES" altLang="ca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altLang="ca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075906" y="5262596"/>
            <a:ext cx="1297097" cy="369306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7" rIns="91414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Dextrans </a:t>
            </a:r>
            <a:endParaRPr lang="ca-ES" altLang="ca-ES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092950" y="5157788"/>
            <a:ext cx="1386866" cy="400083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7" rIns="91414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Albúmina</a:t>
            </a:r>
            <a:r>
              <a:rPr lang="ca-ES" altLang="ca-ES" sz="2000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ca-ES" altLang="ca-ES" sz="2000" b="1" dirty="0">
              <a:solidFill>
                <a:srgbClr val="CC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188827" y="1561583"/>
            <a:ext cx="0" cy="811212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4436" tIns="42218" rIns="84436" bIns="42218" anchor="ctr"/>
          <a:lstStyle/>
          <a:p>
            <a:endParaRPr lang="ca-E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1477389" y="4460891"/>
            <a:ext cx="1154113" cy="792163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4436" tIns="42218" rIns="84436" bIns="42218" anchor="ctr"/>
          <a:lstStyle/>
          <a:p>
            <a:endParaRPr lang="ca-E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348038" y="4406920"/>
            <a:ext cx="1022350" cy="736600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4436" tIns="42218" rIns="84436" bIns="42218" anchor="ctr"/>
          <a:lstStyle/>
          <a:p>
            <a:endParaRPr lang="ca-E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911684" y="4421188"/>
            <a:ext cx="0" cy="736600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4436" tIns="42218" rIns="84436" bIns="42218" anchor="ctr"/>
          <a:lstStyle/>
          <a:p>
            <a:endParaRPr lang="ca-E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6767304" y="4446867"/>
            <a:ext cx="817563" cy="588962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4436" tIns="42218" rIns="84436" bIns="42218" anchor="ctr"/>
          <a:lstStyle/>
          <a:p>
            <a:endParaRPr lang="ca-E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4597550" y="3164133"/>
            <a:ext cx="1227138" cy="515938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4436" tIns="42218" rIns="84436" bIns="42218" anchor="ctr"/>
          <a:lstStyle/>
          <a:p>
            <a:endParaRPr lang="ca-E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3348038" y="3052070"/>
            <a:ext cx="1011236" cy="674798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4436" tIns="42218" rIns="84436" bIns="42218" anchor="ctr"/>
          <a:lstStyle/>
          <a:p>
            <a:endParaRPr lang="ca-E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2355056" y="1561583"/>
            <a:ext cx="1770063" cy="811213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4436" tIns="42218" rIns="84436" bIns="42218" anchor="ctr"/>
          <a:lstStyle/>
          <a:p>
            <a:endParaRPr lang="ca-E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265788" y="1618179"/>
            <a:ext cx="1701800" cy="811212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4436" tIns="42218" rIns="84436" bIns="42218" anchor="ctr"/>
          <a:lstStyle/>
          <a:p>
            <a:endParaRPr lang="ca-ES"/>
          </a:p>
        </p:txBody>
      </p:sp>
      <p:sp>
        <p:nvSpPr>
          <p:cNvPr id="5141" name="Rectangle 22"/>
          <p:cNvSpPr>
            <a:spLocks noGrp="1" noChangeArrowheads="1"/>
          </p:cNvSpPr>
          <p:nvPr>
            <p:ph type="title"/>
          </p:nvPr>
        </p:nvSpPr>
        <p:spPr>
          <a:xfrm>
            <a:off x="145774" y="73026"/>
            <a:ext cx="8772939" cy="776286"/>
          </a:xfrm>
          <a:solidFill>
            <a:schemeClr val="accent1"/>
          </a:solidFill>
          <a:ln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2800" b="1" dirty="0" smtClean="0">
                <a:latin typeface="Comic Sans MS" panose="030F0702030302020204" pitchFamily="66" charset="0"/>
                <a:cs typeface="Times New Roman" pitchFamily="18" charset="0"/>
              </a:rPr>
              <a:t>Classificació dels líquids per la Teràpia de RV </a:t>
            </a:r>
          </a:p>
        </p:txBody>
      </p:sp>
      <p:sp>
        <p:nvSpPr>
          <p:cNvPr id="23574" name="21 CuadroTexto"/>
          <p:cNvSpPr txBox="1">
            <a:spLocks noChangeArrowheads="1"/>
          </p:cNvSpPr>
          <p:nvPr/>
        </p:nvSpPr>
        <p:spPr bwMode="auto">
          <a:xfrm>
            <a:off x="1835150" y="6092825"/>
            <a:ext cx="83227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b="1" dirty="0" smtClean="0">
                <a:latin typeface="Comic Sans MS" panose="030F0702030302020204" pitchFamily="66" charset="0"/>
              </a:rPr>
              <a:t>Salins</a:t>
            </a:r>
            <a:endParaRPr lang="ca-ES" altLang="ca-ES" b="1" dirty="0">
              <a:latin typeface="Comic Sans MS" panose="030F0702030302020204" pitchFamily="66" charset="0"/>
            </a:endParaRPr>
          </a:p>
        </p:txBody>
      </p:sp>
      <p:sp>
        <p:nvSpPr>
          <p:cNvPr id="23575" name="22 CuadroTexto"/>
          <p:cNvSpPr txBox="1">
            <a:spLocks noChangeArrowheads="1"/>
          </p:cNvSpPr>
          <p:nvPr/>
        </p:nvSpPr>
        <p:spPr bwMode="auto">
          <a:xfrm>
            <a:off x="3059113" y="6092825"/>
            <a:ext cx="14606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b="1" dirty="0" smtClean="0">
                <a:latin typeface="Comic Sans MS" panose="030F0702030302020204" pitchFamily="66" charset="0"/>
              </a:rPr>
              <a:t>Balancejats</a:t>
            </a:r>
            <a:endParaRPr lang="ca-ES" altLang="ca-ES" b="1" dirty="0">
              <a:latin typeface="Comic Sans MS" panose="030F0702030302020204" pitchFamily="66" charset="0"/>
            </a:endParaRPr>
          </a:p>
        </p:txBody>
      </p:sp>
      <p:sp>
        <p:nvSpPr>
          <p:cNvPr id="23576" name="Text Box 8"/>
          <p:cNvSpPr txBox="1">
            <a:spLocks noChangeArrowheads="1"/>
          </p:cNvSpPr>
          <p:nvPr/>
        </p:nvSpPr>
        <p:spPr bwMode="auto">
          <a:xfrm>
            <a:off x="836613" y="5453063"/>
            <a:ext cx="1295495" cy="369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7" rIns="91414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Gelatines </a:t>
            </a:r>
            <a:endParaRPr lang="ca-ES" altLang="ca-ES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 flipH="1">
            <a:off x="2484438" y="5732463"/>
            <a:ext cx="287337" cy="21748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3132138" y="5732463"/>
            <a:ext cx="215900" cy="21748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382541" y="3036993"/>
            <a:ext cx="2028872" cy="519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Elipse 29"/>
          <p:cNvSpPr/>
          <p:nvPr/>
        </p:nvSpPr>
        <p:spPr>
          <a:xfrm>
            <a:off x="2839220" y="6017541"/>
            <a:ext cx="2028872" cy="519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68598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55650" y="1249363"/>
            <a:ext cx="7848600" cy="523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marL="379413" lvl="1" defTabSz="757238"/>
            <a:r>
              <a:rPr lang="ca-ES" altLang="ca-ES" sz="3600" b="1" dirty="0">
                <a:latin typeface="Calibri" pitchFamily="34" charset="0"/>
                <a:cs typeface="Arial" pitchFamily="34" charset="0"/>
              </a:rPr>
              <a:t>Cristal·loides :</a:t>
            </a:r>
            <a:r>
              <a:rPr lang="ca-ES" altLang="ca-ES" sz="2300" dirty="0">
                <a:latin typeface="Calibri" pitchFamily="34" charset="0"/>
                <a:cs typeface="Arial" pitchFamily="34" charset="0"/>
              </a:rPr>
              <a:t> </a:t>
            </a:r>
          </a:p>
          <a:p>
            <a:pPr marL="757238" lvl="2" defTabSz="757238"/>
            <a:r>
              <a:rPr lang="ca-ES" altLang="ca-ES" sz="2300" dirty="0">
                <a:latin typeface="Calibri" pitchFamily="34" charset="0"/>
                <a:cs typeface="Arial" pitchFamily="34" charset="0"/>
              </a:rPr>
              <a:t>66 % no participa de la volèmia</a:t>
            </a:r>
          </a:p>
          <a:p>
            <a:pPr marL="757238" lvl="2" defTabSz="757238"/>
            <a:r>
              <a:rPr lang="ca-ES" altLang="ca-ES" sz="2300" dirty="0">
                <a:latin typeface="Calibri" pitchFamily="34" charset="0"/>
                <a:cs typeface="Arial" pitchFamily="34" charset="0"/>
              </a:rPr>
              <a:t>Acidosis </a:t>
            </a:r>
            <a:r>
              <a:rPr lang="ca-ES" altLang="ca-ES" sz="2300" dirty="0" err="1" smtClean="0">
                <a:latin typeface="Calibri" pitchFamily="34" charset="0"/>
                <a:cs typeface="Arial" pitchFamily="34" charset="0"/>
              </a:rPr>
              <a:t>hiperclorèmica</a:t>
            </a:r>
            <a:endParaRPr lang="ca-ES" altLang="ca-ES" sz="2300" dirty="0">
              <a:latin typeface="Calibri" pitchFamily="34" charset="0"/>
              <a:cs typeface="Arial" pitchFamily="34" charset="0"/>
            </a:endParaRPr>
          </a:p>
          <a:p>
            <a:pPr marL="757238" lvl="2" defTabSz="757238"/>
            <a:endParaRPr lang="ca-ES" altLang="ca-ES" sz="2300" dirty="0">
              <a:latin typeface="Calibri" pitchFamily="34" charset="0"/>
              <a:cs typeface="Arial" pitchFamily="34" charset="0"/>
            </a:endParaRPr>
          </a:p>
          <a:p>
            <a:pPr marL="757238" lvl="2" defTabSz="757238"/>
            <a:r>
              <a:rPr lang="ca-ES" altLang="ca-ES" sz="2000" dirty="0">
                <a:solidFill>
                  <a:srgbClr val="A50021"/>
                </a:solidFill>
                <a:latin typeface="Calibri" pitchFamily="34" charset="0"/>
                <a:cs typeface="Arial" pitchFamily="34" charset="0"/>
              </a:rPr>
              <a:t>1-2 ml/kg /hora + Reposició orina i altres pèrdues no hemàtiques i digestives</a:t>
            </a:r>
          </a:p>
          <a:p>
            <a:pPr marL="757238" lvl="2" defTabSz="757238"/>
            <a:endParaRPr lang="ca-ES" altLang="ca-ES" sz="2000" dirty="0">
              <a:solidFill>
                <a:srgbClr val="A50021"/>
              </a:solidFill>
              <a:latin typeface="Calibri" pitchFamily="34" charset="0"/>
              <a:cs typeface="Arial" pitchFamily="34" charset="0"/>
            </a:endParaRPr>
          </a:p>
          <a:p>
            <a:pPr marL="379413" lvl="1" defTabSz="757238"/>
            <a:r>
              <a:rPr lang="ca-ES" altLang="ca-ES" sz="3600" b="1" dirty="0">
                <a:latin typeface="Calibri" pitchFamily="34" charset="0"/>
                <a:cs typeface="Arial" pitchFamily="34" charset="0"/>
              </a:rPr>
              <a:t>Col·loides: </a:t>
            </a:r>
          </a:p>
          <a:p>
            <a:pPr marL="379413" lvl="1" defTabSz="757238"/>
            <a:r>
              <a:rPr lang="ca-ES" altLang="ca-ES" sz="2300" dirty="0">
                <a:latin typeface="Calibri" pitchFamily="34" charset="0"/>
                <a:cs typeface="Arial" pitchFamily="34" charset="0"/>
              </a:rPr>
              <a:t>	Major poder expansor (100% en 6 hores) 	</a:t>
            </a:r>
          </a:p>
          <a:p>
            <a:pPr marL="379413" lvl="1" defTabSz="757238"/>
            <a:r>
              <a:rPr lang="ca-ES" altLang="ca-ES" sz="2300" dirty="0">
                <a:latin typeface="Calibri" pitchFamily="34" charset="0"/>
                <a:cs typeface="Arial" pitchFamily="34" charset="0"/>
              </a:rPr>
              <a:t>	Paper antiinflamatori: </a:t>
            </a:r>
            <a:r>
              <a:rPr lang="ca-ES" altLang="ca-ES" sz="2400" dirty="0">
                <a:latin typeface="Calibri" pitchFamily="34" charset="0"/>
                <a:cs typeface="Arial" pitchFamily="34" charset="0"/>
              </a:rPr>
              <a:t>Protector del </a:t>
            </a:r>
            <a:r>
              <a:rPr lang="ca-ES" altLang="ca-ES" sz="2400" dirty="0" err="1">
                <a:latin typeface="Calibri" pitchFamily="34" charset="0"/>
                <a:cs typeface="Arial" pitchFamily="34" charset="0"/>
              </a:rPr>
              <a:t>glycocalix</a:t>
            </a:r>
            <a:endParaRPr lang="ca-ES" altLang="ca-ES" sz="2400" dirty="0">
              <a:latin typeface="Calibri" pitchFamily="34" charset="0"/>
              <a:cs typeface="Arial" pitchFamily="34" charset="0"/>
            </a:endParaRPr>
          </a:p>
          <a:p>
            <a:pPr marL="379413" lvl="1" defTabSz="757238"/>
            <a:endParaRPr lang="ca-ES" altLang="ca-ES" sz="2400" dirty="0">
              <a:latin typeface="Calibri" pitchFamily="34" charset="0"/>
              <a:cs typeface="Arial" pitchFamily="34" charset="0"/>
            </a:endParaRPr>
          </a:p>
          <a:p>
            <a:pPr marL="379413" lvl="1" defTabSz="757238"/>
            <a:r>
              <a:rPr lang="ca-ES" altLang="ca-ES" dirty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ca-ES" altLang="ca-ES" sz="2000" dirty="0">
                <a:solidFill>
                  <a:srgbClr val="A50021"/>
                </a:solidFill>
                <a:latin typeface="Calibri" pitchFamily="34" charset="0"/>
                <a:cs typeface="Arial" pitchFamily="34" charset="0"/>
              </a:rPr>
              <a:t>Des de </a:t>
            </a:r>
            <a:r>
              <a:rPr lang="ca-ES" altLang="ca-ES" sz="2000" dirty="0" err="1">
                <a:solidFill>
                  <a:srgbClr val="A50021"/>
                </a:solidFill>
                <a:latin typeface="Calibri" pitchFamily="34" charset="0"/>
                <a:cs typeface="Arial" pitchFamily="34" charset="0"/>
              </a:rPr>
              <a:t>l’inici</a:t>
            </a:r>
            <a:r>
              <a:rPr lang="ca-ES" altLang="ca-ES" sz="2000" dirty="0">
                <a:solidFill>
                  <a:srgbClr val="A50021"/>
                </a:solidFill>
                <a:latin typeface="Calibri" pitchFamily="34" charset="0"/>
                <a:cs typeface="Arial" pitchFamily="34" charset="0"/>
              </a:rPr>
              <a:t> de pèrdues hemàtiques i per càrregues si 	</a:t>
            </a:r>
            <a:r>
              <a:rPr lang="ca-ES" altLang="ca-ES" sz="2000" dirty="0" err="1">
                <a:solidFill>
                  <a:srgbClr val="A50021"/>
                </a:solidFill>
                <a:latin typeface="Calibri" pitchFamily="34" charset="0"/>
                <a:cs typeface="Arial" pitchFamily="34" charset="0"/>
              </a:rPr>
              <a:t>hipovolèmia</a:t>
            </a:r>
            <a:endParaRPr lang="ca-ES" altLang="ca-ES" sz="2300" dirty="0">
              <a:latin typeface="Calibri" pitchFamily="34" charset="0"/>
              <a:cs typeface="Arial" pitchFamily="34" charset="0"/>
            </a:endParaRPr>
          </a:p>
          <a:p>
            <a:pPr marL="379413" lvl="1" defTabSz="757238"/>
            <a:endParaRPr lang="ca-ES" altLang="ca-ES" sz="2300" dirty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-323850" y="6858000"/>
            <a:ext cx="705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ca-ES" altLang="ca-ES" sz="2000">
              <a:latin typeface="Comic Sans MS" pitchFamily="66" charset="0"/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6734175" y="6237288"/>
            <a:ext cx="2320925" cy="369887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ca-ES">
                <a:latin typeface="Constantia" pitchFamily="18" charset="0"/>
                <a:cs typeface="Arial" pitchFamily="34" charset="0"/>
              </a:rPr>
              <a:t>(Chappell 2008)</a:t>
            </a:r>
            <a:endParaRPr lang="es-ES" altLang="ca-ES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16041" y="102555"/>
            <a:ext cx="8836269" cy="958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a-ES" sz="4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Amb Què?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178" y="1150825"/>
            <a:ext cx="7926042" cy="44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" y="5600700"/>
            <a:ext cx="4572000" cy="64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50863" y="2644887"/>
            <a:ext cx="50165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1/5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911725" y="3011600"/>
            <a:ext cx="864766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1/50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74325" y="4631827"/>
            <a:ext cx="628650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1/15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1050925" y="6389688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1400" i="1">
                <a:latin typeface="Arial" panose="020B0604020202020204" pitchFamily="34" charset="0"/>
                <a:cs typeface="Arial" panose="020B0604020202020204" pitchFamily="34" charset="0"/>
              </a:rPr>
              <a:t>Grocott, 2005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257226" y="1068687"/>
            <a:ext cx="790575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100%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 rot="10730494" flipV="1">
            <a:off x="2225210" y="1513368"/>
            <a:ext cx="650875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33%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392413" y="1714790"/>
            <a:ext cx="10795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139" name="1 Título"/>
          <p:cNvSpPr>
            <a:spLocks noGrp="1"/>
          </p:cNvSpPr>
          <p:nvPr>
            <p:ph type="title"/>
          </p:nvPr>
        </p:nvSpPr>
        <p:spPr>
          <a:xfrm>
            <a:off x="131418" y="194775"/>
            <a:ext cx="8800548" cy="727075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r>
              <a:rPr lang="ca-ES" b="1" dirty="0" smtClean="0">
                <a:latin typeface="Comic Sans MS" panose="030F0702030302020204" pitchFamily="66" charset="0"/>
              </a:rPr>
              <a:t>Farmacocinètica dels fluids</a:t>
            </a:r>
          </a:p>
        </p:txBody>
      </p:sp>
    </p:spTree>
    <p:extLst>
      <p:ext uri="{BB962C8B-B14F-4D97-AF65-F5344CB8AC3E}">
        <p14:creationId xmlns:p14="http://schemas.microsoft.com/office/powerpoint/2010/main" xmlns="" val="15950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ca-ES" smtClean="0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0"/>
            <a:ext cx="8820150" cy="3062288"/>
          </a:xfrm>
          <a:noFill/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165850"/>
            <a:ext cx="2019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284538"/>
            <a:ext cx="5267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6"/>
          <a:srcRect t="10001"/>
          <a:stretch>
            <a:fillRect/>
          </a:stretch>
        </p:blipFill>
        <p:spPr bwMode="auto">
          <a:xfrm>
            <a:off x="1979613" y="4365625"/>
            <a:ext cx="52482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908175" y="3284538"/>
            <a:ext cx="5543550" cy="2520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485344"/>
            <a:ext cx="8171948" cy="32062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1722" y="984863"/>
            <a:ext cx="6440555" cy="56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9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70" y="1630016"/>
            <a:ext cx="9105900" cy="456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549" y="6291811"/>
            <a:ext cx="24288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9270" y="148310"/>
            <a:ext cx="8786191" cy="708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4000" dirty="0">
                <a:latin typeface="Comic Sans MS" panose="030F0702030302020204" pitchFamily="66" charset="0"/>
              </a:rPr>
              <a:t>Cristal·loides balancejats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05092" y="2129456"/>
            <a:ext cx="720725" cy="35648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4293911" y="2129456"/>
            <a:ext cx="1696278" cy="3564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0" name="5 Rectángulo"/>
          <p:cNvSpPr/>
          <p:nvPr/>
        </p:nvSpPr>
        <p:spPr>
          <a:xfrm>
            <a:off x="6447041" y="2129456"/>
            <a:ext cx="1129196" cy="3662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3235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90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182813"/>
            <a:ext cx="4157663" cy="3162300"/>
          </a:xfrm>
        </p:spPr>
      </p:pic>
      <p:pic>
        <p:nvPicPr>
          <p:cNvPr id="58372" name="Imagen 2"/>
          <p:cNvPicPr>
            <a:picLocks noChangeAspect="1"/>
          </p:cNvPicPr>
          <p:nvPr/>
        </p:nvPicPr>
        <p:blipFill>
          <a:blip r:embed="rId5"/>
          <a:srcRect l="749" r="2" b="6326"/>
          <a:stretch>
            <a:fillRect/>
          </a:stretch>
        </p:blipFill>
        <p:spPr bwMode="auto">
          <a:xfrm>
            <a:off x="3551238" y="3406775"/>
            <a:ext cx="515778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Imagen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6364288"/>
            <a:ext cx="4946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30" y="132522"/>
            <a:ext cx="8812696" cy="923994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ca-ES" altLang="ca-ES" sz="4000" dirty="0" smtClean="0">
                <a:latin typeface="Comic Sans MS" panose="030F0702030302020204" pitchFamily="66" charset="0"/>
              </a:rPr>
              <a:t>COLOIDES</a:t>
            </a:r>
            <a:endParaRPr lang="ca-ES" altLang="ca-ES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6930" name="Group 6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4412659"/>
              </p:ext>
            </p:extLst>
          </p:nvPr>
        </p:nvGraphicFramePr>
        <p:xfrm>
          <a:off x="215901" y="1219200"/>
          <a:ext cx="8596795" cy="5583241"/>
        </p:xfrm>
        <a:graphic>
          <a:graphicData uri="http://schemas.openxmlformats.org/drawingml/2006/table">
            <a:tbl>
              <a:tblPr/>
              <a:tblGrid>
                <a:gridCol w="2238488"/>
                <a:gridCol w="1135691"/>
                <a:gridCol w="1173287"/>
                <a:gridCol w="781669"/>
                <a:gridCol w="709612"/>
                <a:gridCol w="568628"/>
                <a:gridCol w="639121"/>
                <a:gridCol w="711178"/>
                <a:gridCol w="639121"/>
              </a:tblGrid>
              <a:tr h="556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</a:t>
                      </a:r>
                      <a:r>
                        <a:rPr kumimoji="0" lang="es-ES" altLang="ca-E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GRADO DE SUST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Na</a:t>
                      </a:r>
                      <a:r>
                        <a:rPr kumimoji="0" lang="es-ES" altLang="ca-E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Cl</a:t>
                      </a:r>
                      <a:r>
                        <a:rPr kumimoji="0" lang="es-ES" altLang="ca-E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K</a:t>
                      </a:r>
                      <a:r>
                        <a:rPr kumimoji="0" lang="es-ES" altLang="ca-E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Ca</a:t>
                      </a:r>
                      <a:r>
                        <a:rPr kumimoji="0" lang="es-ES" altLang="ca-E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Mg</a:t>
                      </a:r>
                      <a:r>
                        <a:rPr kumimoji="0" lang="es-ES" altLang="ca-E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Gluc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</a:rPr>
                        <a:t>GELAFUNDINA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(Gelatina </a:t>
                      </a:r>
                      <a:r>
                        <a:rPr kumimoji="0" lang="es-ES" alt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succinilada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</a:rPr>
                        <a:t>HEMOCÉ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(Con puente de urea)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ahoma" panose="020B0604030504040204" pitchFamily="34" charset="0"/>
                        </a:rPr>
                        <a:t>RHEOMACRODEX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es-ES" alt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Dextrano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40)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ahoma" panose="020B0604030504040204" pitchFamily="34" charset="0"/>
                        </a:rPr>
                        <a:t>MACRODEX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es-ES" alt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Dextrano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70)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ahoma" panose="020B0604030504040204" pitchFamily="34" charset="0"/>
                        </a:rPr>
                        <a:t>VOLUVEN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es-ES" alt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Tetrast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130000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0.4 (6 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ahoma" panose="020B0604030504040204" pitchFamily="34" charset="0"/>
                        </a:rPr>
                        <a:t>EXPAFUSIN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es-ES" alt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Pentast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0.5 (2-3 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ahoma" panose="020B0604030504040204" pitchFamily="34" charset="0"/>
                        </a:rPr>
                        <a:t>HESTERIL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es-ES" alt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Pentast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0.5 (6 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ahoma" panose="020B0604030504040204" pitchFamily="34" charset="0"/>
                        </a:rPr>
                        <a:t>ELOHES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es-ES" alt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Hexast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0.6 (12 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a-ES" alt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ahoma" panose="020B0604030504040204" pitchFamily="34" charset="0"/>
                        </a:rPr>
                        <a:t>HEXTEND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es-ES" alt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Hetast</a:t>
                      </a: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670000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70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654" y="1644338"/>
            <a:ext cx="8229600" cy="469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6096611"/>
            <a:ext cx="2484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73992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ca-ES" sz="3200" dirty="0" smtClean="0">
                <a:latin typeface="Comic Sans MS" pitchFamily="66" charset="0"/>
              </a:rPr>
              <a:t>Efectes adversos dels diferents col·loides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" y="4325815"/>
            <a:ext cx="8168054" cy="141556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Picture 5" descr="a-ver-termometro-pijama-sueros-oxig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66" y="132522"/>
            <a:ext cx="8449969" cy="63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3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755" name="Rectangle 3"/>
          <p:cNvSpPr>
            <a:spLocks noChangeArrowheads="1"/>
          </p:cNvSpPr>
          <p:nvPr/>
        </p:nvSpPr>
        <p:spPr bwMode="auto">
          <a:xfrm>
            <a:off x="1582006" y="1269268"/>
            <a:ext cx="2305050" cy="360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557" tIns="41045" rIns="83557" bIns="41045"/>
          <a:lstStyle/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99CC00"/>
                </a:solidFill>
                <a:latin typeface="Times New Roman" pitchFamily="18" charset="0"/>
              </a:rPr>
              <a:t>HES 450/0,7</a:t>
            </a:r>
          </a:p>
          <a:p>
            <a:pPr marL="190500" indent="-190500">
              <a:lnSpc>
                <a:spcPct val="70000"/>
              </a:lnSpc>
              <a:spcBef>
                <a:spcPct val="20000"/>
              </a:spcBef>
              <a:buClr>
                <a:srgbClr val="0000FF"/>
              </a:buClr>
            </a:pPr>
            <a:endParaRPr lang="de-DE" sz="27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chemeClr val="accent2"/>
                </a:solidFill>
                <a:latin typeface="Times New Roman" pitchFamily="18" charset="0"/>
              </a:rPr>
              <a:t>HES 200/0,6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FF0000"/>
                </a:solidFill>
                <a:latin typeface="Times New Roman" pitchFamily="18" charset="0"/>
              </a:rPr>
              <a:t>HES 200/0,5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endParaRPr lang="de-DE" sz="27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CCFF33"/>
                </a:solidFill>
                <a:latin typeface="Times New Roman" pitchFamily="18" charset="0"/>
              </a:rPr>
              <a:t>HES 70/0,5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A50021"/>
                </a:solidFill>
                <a:latin typeface="Times New Roman" pitchFamily="18" charset="0"/>
              </a:rPr>
              <a:t>HES 130/0,4</a:t>
            </a:r>
            <a:r>
              <a:rPr lang="de-DE" sz="2700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  <a:endParaRPr lang="de-DE" sz="23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70756" name="AutoShape 4"/>
          <p:cNvSpPr>
            <a:spLocks noChangeArrowheads="1"/>
          </p:cNvSpPr>
          <p:nvPr/>
        </p:nvSpPr>
        <p:spPr bwMode="auto">
          <a:xfrm>
            <a:off x="4024069" y="1459158"/>
            <a:ext cx="1512887" cy="2711450"/>
          </a:xfrm>
          <a:prstGeom prst="downArrow">
            <a:avLst>
              <a:gd name="adj1" fmla="val 82356"/>
              <a:gd name="adj2" fmla="val 50601"/>
            </a:avLst>
          </a:prstGeom>
          <a:gradFill rotWithShape="1">
            <a:gsLst>
              <a:gs pos="0">
                <a:srgbClr val="CC0000"/>
              </a:gs>
              <a:gs pos="100000">
                <a:srgbClr val="FF5050"/>
              </a:gs>
            </a:gsLst>
            <a:lin ang="5400000" scaled="1"/>
          </a:gradFill>
          <a:ln w="349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216076" tIns="42218" rIns="216076" bIns="42218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>
                <a:latin typeface="+mn-lt"/>
              </a:rPr>
              <a:t>Antiguos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7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7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>
                <a:latin typeface="+mn-lt"/>
              </a:rPr>
              <a:t>Nuevos</a:t>
            </a:r>
          </a:p>
        </p:txBody>
      </p:sp>
      <p:sp>
        <p:nvSpPr>
          <p:cNvPr id="30724" name="Rectangle 44"/>
          <p:cNvSpPr>
            <a:spLocks noChangeArrowheads="1"/>
          </p:cNvSpPr>
          <p:nvPr/>
        </p:nvSpPr>
        <p:spPr bwMode="auto">
          <a:xfrm>
            <a:off x="316523" y="208818"/>
            <a:ext cx="8449408" cy="534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27" tIns="45714" rIns="91427" bIns="45714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" sz="3600" dirty="0">
                <a:latin typeface="Times New Roman" pitchFamily="18" charset="0"/>
              </a:rPr>
              <a:t>Coloides </a:t>
            </a:r>
            <a:r>
              <a:rPr lang="es-ES" sz="3600" dirty="0" smtClean="0">
                <a:latin typeface="Times New Roman" pitchFamily="18" charset="0"/>
              </a:rPr>
              <a:t>Artificiales</a:t>
            </a:r>
            <a:r>
              <a:rPr lang="es-ES" sz="3600" dirty="0">
                <a:latin typeface="Times New Roman" pitchFamily="18" charset="0"/>
              </a:rPr>
              <a:t>: HEA </a:t>
            </a:r>
          </a:p>
        </p:txBody>
      </p:sp>
      <p:sp>
        <p:nvSpPr>
          <p:cNvPr id="30725" name="Text Box 45"/>
          <p:cNvSpPr txBox="1">
            <a:spLocks noChangeArrowheads="1"/>
          </p:cNvSpPr>
          <p:nvPr/>
        </p:nvSpPr>
        <p:spPr bwMode="auto">
          <a:xfrm>
            <a:off x="5292725" y="2060575"/>
            <a:ext cx="3605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170798" name="Line 46"/>
          <p:cNvSpPr>
            <a:spLocks noChangeShapeType="1"/>
          </p:cNvSpPr>
          <p:nvPr/>
        </p:nvSpPr>
        <p:spPr bwMode="auto">
          <a:xfrm>
            <a:off x="1223963" y="5238750"/>
            <a:ext cx="0" cy="4159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91427" tIns="45714" rIns="91427" bIns="45714" anchor="ctr"/>
          <a:lstStyle/>
          <a:p>
            <a:endParaRPr lang="en-US"/>
          </a:p>
        </p:txBody>
      </p:sp>
      <p:sp>
        <p:nvSpPr>
          <p:cNvPr id="4170799" name="Text Box 47"/>
          <p:cNvSpPr txBox="1">
            <a:spLocks noChangeArrowheads="1"/>
          </p:cNvSpPr>
          <p:nvPr/>
        </p:nvSpPr>
        <p:spPr bwMode="auto">
          <a:xfrm>
            <a:off x="1354138" y="5238750"/>
            <a:ext cx="283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70C0"/>
                </a:solidFill>
                <a:latin typeface="Times New Roman" pitchFamily="18" charset="0"/>
              </a:rPr>
              <a:t>Peso molecular</a:t>
            </a:r>
          </a:p>
        </p:txBody>
      </p:sp>
      <p:sp>
        <p:nvSpPr>
          <p:cNvPr id="4170800" name="Line 48"/>
          <p:cNvSpPr>
            <a:spLocks noChangeShapeType="1"/>
          </p:cNvSpPr>
          <p:nvPr/>
        </p:nvSpPr>
        <p:spPr bwMode="auto">
          <a:xfrm>
            <a:off x="1223963" y="6181725"/>
            <a:ext cx="0" cy="41751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91427" tIns="45714" rIns="91427" bIns="45714" anchor="ctr"/>
          <a:lstStyle/>
          <a:p>
            <a:endParaRPr lang="en-US"/>
          </a:p>
        </p:txBody>
      </p:sp>
      <p:sp>
        <p:nvSpPr>
          <p:cNvPr id="4170801" name="Text Box 49"/>
          <p:cNvSpPr txBox="1">
            <a:spLocks noChangeArrowheads="1"/>
          </p:cNvSpPr>
          <p:nvPr/>
        </p:nvSpPr>
        <p:spPr bwMode="auto">
          <a:xfrm>
            <a:off x="1354138" y="6181725"/>
            <a:ext cx="283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70C0"/>
                </a:solidFill>
                <a:latin typeface="Times New Roman" pitchFamily="18" charset="0"/>
              </a:rPr>
              <a:t>Índice sustitución molar</a:t>
            </a:r>
          </a:p>
        </p:txBody>
      </p:sp>
      <p:sp>
        <p:nvSpPr>
          <p:cNvPr id="4170802" name="AutoShape 50"/>
          <p:cNvSpPr>
            <a:spLocks noChangeArrowheads="1"/>
          </p:cNvSpPr>
          <p:nvPr/>
        </p:nvSpPr>
        <p:spPr bwMode="auto">
          <a:xfrm>
            <a:off x="3563938" y="5654675"/>
            <a:ext cx="1458912" cy="488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endParaRPr lang="en-US"/>
          </a:p>
        </p:txBody>
      </p:sp>
      <p:sp>
        <p:nvSpPr>
          <p:cNvPr id="4170803" name="Text Box 51"/>
          <p:cNvSpPr txBox="1">
            <a:spLocks noChangeArrowheads="1"/>
          </p:cNvSpPr>
          <p:nvPr/>
        </p:nvSpPr>
        <p:spPr bwMode="auto">
          <a:xfrm>
            <a:off x="5280025" y="5654675"/>
            <a:ext cx="411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  <a:latin typeface="Times New Roman" pitchFamily="18" charset="0"/>
              </a:rPr>
              <a:t>Eficacia y mayor seguridad</a:t>
            </a:r>
          </a:p>
        </p:txBody>
      </p:sp>
      <p:sp>
        <p:nvSpPr>
          <p:cNvPr id="4170804" name="Rectangle 52"/>
          <p:cNvSpPr>
            <a:spLocks noChangeArrowheads="1"/>
          </p:cNvSpPr>
          <p:nvPr/>
        </p:nvSpPr>
        <p:spPr bwMode="auto">
          <a:xfrm>
            <a:off x="5908430" y="1286119"/>
            <a:ext cx="2558562" cy="360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557" tIns="41045" rIns="83557" bIns="41045"/>
          <a:lstStyle/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99CC00"/>
                </a:solidFill>
                <a:latin typeface="Times New Roman" pitchFamily="18" charset="0"/>
              </a:rPr>
              <a:t>HES Grifols</a:t>
            </a:r>
          </a:p>
          <a:p>
            <a:pPr marL="190500" indent="-190500">
              <a:lnSpc>
                <a:spcPct val="70000"/>
              </a:lnSpc>
              <a:spcBef>
                <a:spcPct val="20000"/>
              </a:spcBef>
              <a:buClr>
                <a:srgbClr val="0000FF"/>
              </a:buClr>
            </a:pPr>
            <a:endParaRPr lang="de-DE" sz="27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chemeClr val="accent2"/>
                </a:solidFill>
                <a:latin typeface="Times New Roman" pitchFamily="18" charset="0"/>
              </a:rPr>
              <a:t>Elohes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FF0000"/>
                </a:solidFill>
                <a:latin typeface="Times New Roman" pitchFamily="18" charset="0"/>
              </a:rPr>
              <a:t>Hemohes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endParaRPr lang="de-DE" sz="27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CCFF33"/>
                </a:solidFill>
                <a:latin typeface="Times New Roman" pitchFamily="18" charset="0"/>
              </a:rPr>
              <a:t>Expafusin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</a:p>
          <a:p>
            <a:pPr marL="190500" indent="-190500">
              <a:lnSpc>
                <a:spcPct val="6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de-DE" sz="2700" dirty="0" smtClean="0">
                <a:solidFill>
                  <a:srgbClr val="A50021"/>
                </a:solidFill>
                <a:latin typeface="Times New Roman" pitchFamily="18" charset="0"/>
              </a:rPr>
              <a:t>Voluven,Volulyte</a:t>
            </a:r>
            <a:r>
              <a:rPr lang="de-DE" sz="2700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  <a:endParaRPr lang="de-DE" sz="23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0798" grpId="0" animBg="1"/>
      <p:bldP spid="4170799" grpId="0"/>
      <p:bldP spid="4170800" grpId="0" animBg="1"/>
      <p:bldP spid="4170801" grpId="0"/>
      <p:bldP spid="4170802" grpId="0" animBg="1"/>
      <p:bldP spid="41708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223" y="158262"/>
            <a:ext cx="8229600" cy="1055077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ca-ES" sz="6000" dirty="0" smtClean="0">
                <a:latin typeface="Comic Sans MS" panose="030F0702030302020204" pitchFamily="66" charset="0"/>
              </a:rPr>
              <a:t>           Midons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8140" y="1755530"/>
            <a:ext cx="7879796" cy="44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82515" y="5108331"/>
            <a:ext cx="7675685" cy="1424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83"/>
            <a:ext cx="8985737" cy="65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178" y="1150825"/>
            <a:ext cx="7926042" cy="44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" y="5600700"/>
            <a:ext cx="4572000" cy="64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50863" y="2644887"/>
            <a:ext cx="50165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1/5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911725" y="3011600"/>
            <a:ext cx="864766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1/50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74325" y="4631827"/>
            <a:ext cx="628650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1/15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1050925" y="6389688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1400" i="1">
                <a:latin typeface="Arial" panose="020B0604020202020204" pitchFamily="34" charset="0"/>
                <a:cs typeface="Arial" panose="020B0604020202020204" pitchFamily="34" charset="0"/>
              </a:rPr>
              <a:t>Grocott, 2005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257226" y="1068687"/>
            <a:ext cx="790575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100%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 rot="10730494" flipV="1">
            <a:off x="2225210" y="1513368"/>
            <a:ext cx="650875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33%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392413" y="1714790"/>
            <a:ext cx="10795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0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139" name="1 Título"/>
          <p:cNvSpPr>
            <a:spLocks noGrp="1"/>
          </p:cNvSpPr>
          <p:nvPr>
            <p:ph type="title"/>
          </p:nvPr>
        </p:nvSpPr>
        <p:spPr>
          <a:xfrm>
            <a:off x="131418" y="194775"/>
            <a:ext cx="8800548" cy="727075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r>
              <a:rPr lang="ca-ES" b="1" dirty="0" smtClean="0">
                <a:latin typeface="Comic Sans MS" panose="030F0702030302020204" pitchFamily="66" charset="0"/>
              </a:rPr>
              <a:t>Farmacocinètica dels fluids</a:t>
            </a:r>
          </a:p>
        </p:txBody>
      </p:sp>
    </p:spTree>
    <p:extLst>
      <p:ext uri="{BB962C8B-B14F-4D97-AF65-F5344CB8AC3E}">
        <p14:creationId xmlns:p14="http://schemas.microsoft.com/office/powerpoint/2010/main" xmlns="" val="15950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7885113" cy="2400300"/>
          </a:xfrm>
        </p:spPr>
      </p:pic>
      <p:pic>
        <p:nvPicPr>
          <p:cNvPr id="5222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7513"/>
            <a:ext cx="84359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4850"/>
            <a:ext cx="33559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Entrada de lápiz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973638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1258888" y="4983163"/>
            <a:ext cx="7427912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57200" y="5584825"/>
            <a:ext cx="6418263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65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85" y="1232452"/>
            <a:ext cx="8250306" cy="52646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" y="610496"/>
            <a:ext cx="3903593" cy="3765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395" y="157153"/>
            <a:ext cx="2611450" cy="4533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62" y="89186"/>
            <a:ext cx="2397636" cy="5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9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2901" y="120650"/>
            <a:ext cx="8396654" cy="6649636"/>
          </a:xfrm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5188"/>
            <a:ext cx="39163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15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421" y="219808"/>
            <a:ext cx="8015141" cy="59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83" y="6396403"/>
            <a:ext cx="291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92" y="303310"/>
            <a:ext cx="7079551" cy="21527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601" y="257515"/>
            <a:ext cx="931889" cy="11221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02277" y="4721469"/>
            <a:ext cx="6233898" cy="6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738" y="3437793"/>
            <a:ext cx="7077808" cy="200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592" y="2642089"/>
            <a:ext cx="3895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380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4191" y="123688"/>
            <a:ext cx="8147050" cy="138271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991" y="1678886"/>
            <a:ext cx="5384034" cy="506639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03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89063"/>
            <a:ext cx="20431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27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65" y="47997"/>
            <a:ext cx="8945217" cy="1152939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ca-ES" sz="5400" dirty="0" smtClean="0">
                <a:latin typeface="Comic Sans MS" panose="030F0702030302020204" pitchFamily="66" charset="0"/>
              </a:rPr>
              <a:t>Fluïdoteràpia                    </a:t>
            </a:r>
            <a:endParaRPr lang="ca-ES" sz="54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7472" y="2101780"/>
            <a:ext cx="4039015" cy="816113"/>
          </a:xfrm>
          <a:solidFill>
            <a:srgbClr val="00B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ca-ES" sz="4400" dirty="0">
                <a:latin typeface="Comic Sans MS" panose="030F0702030302020204" pitchFamily="66" charset="0"/>
              </a:rPr>
              <a:t>P</a:t>
            </a:r>
            <a:r>
              <a:rPr lang="ca-ES" sz="4400" dirty="0" smtClean="0">
                <a:latin typeface="Comic Sans MS" panose="030F0702030302020204" pitchFamily="66" charset="0"/>
              </a:rPr>
              <a:t>erquè?</a:t>
            </a:r>
          </a:p>
          <a:p>
            <a:endParaRPr lang="ca-ES" dirty="0"/>
          </a:p>
          <a:p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977472" y="3566642"/>
            <a:ext cx="4184789" cy="830997"/>
          </a:xfrm>
          <a:prstGeom prst="rect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4800" dirty="0" smtClean="0">
                <a:latin typeface="Comic Sans MS" panose="030F0702030302020204" pitchFamily="66" charset="0"/>
              </a:rPr>
              <a:t>Amb que?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77471" y="5046388"/>
            <a:ext cx="418478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4400" dirty="0" smtClean="0">
                <a:latin typeface="Comic Sans MS" panose="030F0702030302020204" pitchFamily="66" charset="0"/>
              </a:rPr>
              <a:t>Com ?</a:t>
            </a:r>
            <a:endParaRPr lang="ca-ES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08" y="692150"/>
            <a:ext cx="849386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75" y="274638"/>
            <a:ext cx="62658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75" y="4213493"/>
            <a:ext cx="8253391" cy="22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6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95" y="0"/>
            <a:ext cx="8044351" cy="244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396" y="347052"/>
            <a:ext cx="31178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628900"/>
            <a:ext cx="9144000" cy="211894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8070" y="4185138"/>
            <a:ext cx="8576653" cy="2672862"/>
          </a:xfrm>
          <a:prstGeom prst="rect">
            <a:avLst/>
          </a:prstGeom>
          <a:noFill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990" y="4624754"/>
            <a:ext cx="1508979" cy="40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60" y="2646485"/>
            <a:ext cx="2189601" cy="34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624"/>
            <a:ext cx="846296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219937"/>
            <a:ext cx="8642350" cy="1762980"/>
          </a:xfrm>
          <a:prstGeom prst="rect">
            <a:avLst/>
          </a:prstGeom>
          <a:noFill/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4"/>
          <a:srcRect b="61670"/>
          <a:stretch>
            <a:fillRect/>
          </a:stretch>
        </p:blipFill>
        <p:spPr>
          <a:xfrm>
            <a:off x="0" y="193431"/>
            <a:ext cx="8507413" cy="1767254"/>
          </a:xfrm>
          <a:prstGeom prst="rect">
            <a:avLst/>
          </a:prstGeom>
          <a:ln>
            <a:noFill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053" y="4106373"/>
            <a:ext cx="3019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223" y="1969477"/>
            <a:ext cx="1762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10 Rectángulo"/>
          <p:cNvSpPr/>
          <p:nvPr/>
        </p:nvSpPr>
        <p:spPr>
          <a:xfrm>
            <a:off x="167054" y="149469"/>
            <a:ext cx="4246684" cy="3253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40677" y="158262"/>
            <a:ext cx="4211515" cy="29893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Chart 40"/>
          <p:cNvGraphicFramePr>
            <a:graphicFrameLocks/>
          </p:cNvGraphicFramePr>
          <p:nvPr/>
        </p:nvGraphicFramePr>
        <p:xfrm>
          <a:off x="371231" y="2090737"/>
          <a:ext cx="8496300" cy="4767263"/>
        </p:xfrm>
        <a:graphic>
          <a:graphicData uri="http://schemas.openxmlformats.org/presentationml/2006/ole">
            <p:oleObj spid="_x0000_s1031" r:id="rId4" imgW="8492464" imgH="4767485" progId="Excel.Sheet.8">
              <p:embed/>
            </p:oleObj>
          </a:graphicData>
        </a:graphic>
      </p:graphicFrame>
      <p:sp>
        <p:nvSpPr>
          <p:cNvPr id="80899" name="TextBox 51"/>
          <p:cNvSpPr txBox="1">
            <a:spLocks noChangeArrowheads="1"/>
          </p:cNvSpPr>
          <p:nvPr/>
        </p:nvSpPr>
        <p:spPr bwMode="auto">
          <a:xfrm>
            <a:off x="2673962" y="1699113"/>
            <a:ext cx="398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Fluid Balance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1600" dirty="0">
                <a:solidFill>
                  <a:srgbClr val="000000"/>
                </a:solidFill>
                <a:latin typeface="Verdana" panose="020B0604030504040204" pitchFamily="34" charset="0"/>
              </a:rPr>
              <a:t>(%Body Weight)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167450" y="2571690"/>
            <a:ext cx="111761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CHEST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555251" y="2571690"/>
            <a:ext cx="55015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6S</a:t>
            </a:r>
          </a:p>
        </p:txBody>
      </p:sp>
      <p:sp>
        <p:nvSpPr>
          <p:cNvPr id="80902" name="TextBox 49"/>
          <p:cNvSpPr txBox="1">
            <a:spLocks noChangeArrowheads="1"/>
          </p:cNvSpPr>
          <p:nvPr/>
        </p:nvSpPr>
        <p:spPr bwMode="auto">
          <a:xfrm>
            <a:off x="7189788" y="4589463"/>
            <a:ext cx="1192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1600" b="1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Recovery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61216" y="3124200"/>
            <a:ext cx="104868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FIRST</a:t>
            </a:r>
          </a:p>
        </p:txBody>
      </p:sp>
      <p:pic>
        <p:nvPicPr>
          <p:cNvPr id="8090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244" y="1089636"/>
            <a:ext cx="8232775" cy="696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Triangle 11"/>
          <p:cNvSpPr/>
          <p:nvPr/>
        </p:nvSpPr>
        <p:spPr>
          <a:xfrm flipH="1">
            <a:off x="2362200" y="3005138"/>
            <a:ext cx="3503613" cy="149066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4495800"/>
            <a:ext cx="3508375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32612" y="2590800"/>
            <a:ext cx="174278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CRYSTMAS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5870575" y="3005138"/>
            <a:ext cx="2130425" cy="3243262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0909" name="Straight Connector 43"/>
          <p:cNvCxnSpPr>
            <a:cxnSpLocks noChangeShapeType="1"/>
          </p:cNvCxnSpPr>
          <p:nvPr/>
        </p:nvCxnSpPr>
        <p:spPr bwMode="auto">
          <a:xfrm flipH="1">
            <a:off x="5865813" y="2971800"/>
            <a:ext cx="4762" cy="327501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910" name="TextBox 71"/>
          <p:cNvSpPr txBox="1">
            <a:spLocks noChangeArrowheads="1"/>
          </p:cNvSpPr>
          <p:nvPr/>
        </p:nvSpPr>
        <p:spPr bwMode="auto">
          <a:xfrm>
            <a:off x="3505200" y="4572000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a-ES" sz="1600" b="1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Maintenance</a:t>
            </a:r>
          </a:p>
        </p:txBody>
      </p:sp>
      <p:sp>
        <p:nvSpPr>
          <p:cNvPr id="4" name="Right Triangle 3"/>
          <p:cNvSpPr/>
          <p:nvPr/>
        </p:nvSpPr>
        <p:spPr>
          <a:xfrm flipH="1">
            <a:off x="879475" y="4529138"/>
            <a:ext cx="1482725" cy="1719262"/>
          </a:xfrm>
          <a:prstGeom prst="rtTriangle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0912" name="Straight Connector 42"/>
          <p:cNvCxnSpPr>
            <a:cxnSpLocks noChangeShapeType="1"/>
          </p:cNvCxnSpPr>
          <p:nvPr/>
        </p:nvCxnSpPr>
        <p:spPr bwMode="auto">
          <a:xfrm>
            <a:off x="2362200" y="2971800"/>
            <a:ext cx="0" cy="327501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913" name="TextBox 48"/>
          <p:cNvSpPr txBox="1">
            <a:spLocks noChangeArrowheads="1"/>
          </p:cNvSpPr>
          <p:nvPr/>
        </p:nvSpPr>
        <p:spPr bwMode="auto">
          <a:xfrm>
            <a:off x="914400" y="45720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1600" b="1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Initial Resuscitation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7193" y="3747520"/>
            <a:ext cx="147989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CRYSTAL</a:t>
            </a:r>
          </a:p>
        </p:txBody>
      </p:sp>
      <p:pic>
        <p:nvPicPr>
          <p:cNvPr id="80915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54" b="3963"/>
          <a:stretch/>
        </p:blipFill>
        <p:spPr bwMode="auto">
          <a:xfrm>
            <a:off x="371230" y="37003"/>
            <a:ext cx="7407796" cy="103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0911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ca-ES" smtClean="0"/>
          </a:p>
        </p:txBody>
      </p:sp>
      <p:pic>
        <p:nvPicPr>
          <p:cNvPr id="839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9144000" cy="3284538"/>
          </a:xfrm>
          <a:noFill/>
        </p:spPr>
      </p:pic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3879161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429000"/>
            <a:ext cx="51720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72175"/>
            <a:ext cx="49323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18097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952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395288" y="4652963"/>
            <a:ext cx="2736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4067176" y="3357564"/>
            <a:ext cx="4984060" cy="3401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3" name="12 Conector recto"/>
          <p:cNvCxnSpPr/>
          <p:nvPr/>
        </p:nvCxnSpPr>
        <p:spPr>
          <a:xfrm>
            <a:off x="6516688" y="5661025"/>
            <a:ext cx="237648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427538" y="5949950"/>
            <a:ext cx="34575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33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4248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274638"/>
            <a:ext cx="75628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Marcador de conteni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2078831"/>
            <a:ext cx="6550025" cy="1003300"/>
          </a:xfrm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547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1655763"/>
            <a:ext cx="1828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48025"/>
            <a:ext cx="61182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46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584200"/>
            <a:ext cx="8326438" cy="5616575"/>
          </a:xfrm>
        </p:spPr>
      </p:pic>
      <p:pic>
        <p:nvPicPr>
          <p:cNvPr id="107523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78563"/>
            <a:ext cx="16557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622675"/>
            <a:ext cx="5286375" cy="17287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5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274638"/>
            <a:ext cx="8207375" cy="2466975"/>
          </a:xfrm>
        </p:spPr>
      </p:pic>
      <p:pic>
        <p:nvPicPr>
          <p:cNvPr id="109571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860675"/>
            <a:ext cx="61356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6102350"/>
            <a:ext cx="19002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02363"/>
            <a:ext cx="1398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7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4713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6375" y="3144838"/>
            <a:ext cx="7334250" cy="3311525"/>
          </a:xfrm>
        </p:spPr>
      </p:pic>
      <p:cxnSp>
        <p:nvCxnSpPr>
          <p:cNvPr id="3" name="Conector recto 2"/>
          <p:cNvCxnSpPr/>
          <p:nvPr/>
        </p:nvCxnSpPr>
        <p:spPr>
          <a:xfrm>
            <a:off x="6870700" y="4437063"/>
            <a:ext cx="136842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V="1">
            <a:off x="1476375" y="5156200"/>
            <a:ext cx="6762750" cy="7302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476375" y="4778375"/>
            <a:ext cx="6840538" cy="222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49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65" y="126587"/>
            <a:ext cx="8892209" cy="1325563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ca-ES" dirty="0" smtClean="0">
                <a:latin typeface="Comic Sans MS" panose="030F0702030302020204" pitchFamily="66" charset="0"/>
              </a:rPr>
              <a:t>Objectius de la fluïdoteràpia</a:t>
            </a:r>
            <a:endParaRPr lang="ca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4400" dirty="0" smtClean="0"/>
              <a:t>Reposar pèrdues insensibles</a:t>
            </a:r>
          </a:p>
          <a:p>
            <a:pPr marL="0" indent="0">
              <a:buNone/>
            </a:pPr>
            <a:endParaRPr lang="ca-ES" sz="4400" dirty="0"/>
          </a:p>
          <a:p>
            <a:r>
              <a:rPr lang="ca-ES" sz="4400" dirty="0" smtClean="0"/>
              <a:t>Corregir dèficits electrolítics</a:t>
            </a:r>
          </a:p>
          <a:p>
            <a:pPr marL="0" indent="0">
              <a:buNone/>
            </a:pPr>
            <a:endParaRPr lang="ca-ES" sz="4400" dirty="0"/>
          </a:p>
          <a:p>
            <a:r>
              <a:rPr lang="ca-ES" sz="4400" dirty="0" smtClean="0">
                <a:solidFill>
                  <a:srgbClr val="FF0000"/>
                </a:solidFill>
              </a:rPr>
              <a:t>Tractar </a:t>
            </a:r>
            <a:r>
              <a:rPr lang="ca-ES" sz="4400" dirty="0" err="1" smtClean="0">
                <a:solidFill>
                  <a:srgbClr val="FF0000"/>
                </a:solidFill>
              </a:rPr>
              <a:t>hipovolemia</a:t>
            </a:r>
            <a:endParaRPr lang="ca-E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6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ca-ES" smtClean="0"/>
          </a:p>
        </p:txBody>
      </p:sp>
      <p:pic>
        <p:nvPicPr>
          <p:cNvPr id="87043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913" y="303213"/>
            <a:ext cx="6056312" cy="2765425"/>
          </a:xfrm>
        </p:spPr>
      </p:pic>
      <p:pic>
        <p:nvPicPr>
          <p:cNvPr id="87044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50" y="6003925"/>
            <a:ext cx="32353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429000"/>
            <a:ext cx="631983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4638"/>
            <a:ext cx="60563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381" y="1022808"/>
            <a:ext cx="5271238" cy="47509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401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0"/>
            <a:ext cx="9011478" cy="4614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-643" t="-268" r="-217" b="3612"/>
          <a:stretch/>
        </p:blipFill>
        <p:spPr>
          <a:xfrm>
            <a:off x="1447927" y="265044"/>
            <a:ext cx="6248145" cy="63742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6100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00251"/>
            <a:ext cx="7696419" cy="58504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070920"/>
            <a:ext cx="3046560" cy="2939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26" y="6217873"/>
            <a:ext cx="1720410" cy="3740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210" y="6024162"/>
            <a:ext cx="2365564" cy="3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9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3336"/>
            <a:ext cx="7886700" cy="1052856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ca-ES" dirty="0" smtClean="0">
                <a:latin typeface="Comic Sans MS" panose="030F0702030302020204" pitchFamily="66" charset="0"/>
              </a:rPr>
              <a:t>Reflexions:</a:t>
            </a:r>
            <a:endParaRPr lang="ca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57130"/>
            <a:ext cx="7886700" cy="515509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Els fluids son un medicament i com a tal tenen unes indicacions, contraindicacions, dosis,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Els líquids de reposició per excel·lència son els cristal·loides balancejats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Els líquids de reposició per situacions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hipovolemia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aguda son els col·loides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La reposició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volemica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s’ha de guiar per paràmetres dinàmics mes que per paràmetres estàtics ( PVC,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diuresis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,...)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Els col·loides ideals son els midons de índex de substitució 140/0.3, amb les alertes que des del PRAC s’han llençat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El futur de la reposició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volèmica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passa per la protecció del glicocàlix</a:t>
            </a:r>
          </a:p>
          <a:p>
            <a:pPr>
              <a:buFont typeface="Wingdings" panose="05000000000000000000" pitchFamily="2" charset="2"/>
              <a:buChar char="Ø"/>
            </a:pPr>
            <a:endParaRPr lang="ca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7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a-ES" altLang="ca-ES" smtClean="0"/>
          </a:p>
        </p:txBody>
      </p:sp>
      <p:pic>
        <p:nvPicPr>
          <p:cNvPr id="117763" name="3 Marcador de contenido" descr="botella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2413" y="169793"/>
            <a:ext cx="8891587" cy="6524625"/>
          </a:xfrm>
        </p:spPr>
      </p:pic>
      <p:sp>
        <p:nvSpPr>
          <p:cNvPr id="2" name="CuadroTexto 1"/>
          <p:cNvSpPr txBox="1"/>
          <p:nvPr/>
        </p:nvSpPr>
        <p:spPr>
          <a:xfrm>
            <a:off x="1619250" y="1628775"/>
            <a:ext cx="33226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Gracies</a:t>
            </a:r>
            <a:endParaRPr lang="ca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1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64" y="23813"/>
            <a:ext cx="8892209" cy="1143000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ca-ES" b="1" dirty="0" smtClean="0">
                <a:latin typeface="Comic Sans MS" panose="030F0702030302020204" pitchFamily="66" charset="0"/>
              </a:rPr>
              <a:t>Distribució líquids del organisme</a:t>
            </a:r>
            <a:endParaRPr lang="ca-ES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78063" y="2130425"/>
            <a:ext cx="2093912" cy="3390900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tint val="9020"/>
                  <a:invGamma/>
                </a:srgbClr>
              </a:gs>
              <a:gs pos="100000">
                <a:srgbClr val="FF9900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lIns="75465" tIns="37732" rIns="75465" bIns="37732" anchor="ctr">
            <a:flatTx/>
          </a:bodyPr>
          <a:lstStyle/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66 %</a:t>
            </a:r>
          </a:p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28 L</a:t>
            </a:r>
            <a:endParaRPr lang="es-ES_tradnl" sz="2300" b="1">
              <a:solidFill>
                <a:srgbClr val="FF6600"/>
              </a:solidFill>
              <a:latin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80150" y="2130425"/>
            <a:ext cx="708025" cy="2192338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tint val="24314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lIns="75465" tIns="37732" rIns="75465" bIns="37732" anchor="ctr">
            <a:flatTx/>
          </a:bodyPr>
          <a:lstStyle/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8,5%</a:t>
            </a:r>
          </a:p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3,5 L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18038" y="2195513"/>
            <a:ext cx="1312862" cy="2192337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tint val="69804"/>
                  <a:invGamma/>
                </a:srgbClr>
              </a:gs>
              <a:gs pos="100000">
                <a:srgbClr val="FF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lIns="75465" tIns="37732" rIns="75465" bIns="37732" anchor="ctr">
            <a:flatTx/>
          </a:bodyPr>
          <a:lstStyle/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25%</a:t>
            </a:r>
          </a:p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10,5 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64100" y="4873625"/>
            <a:ext cx="2238375" cy="508000"/>
          </a:xfrm>
          <a:prstGeom prst="rect">
            <a:avLst/>
          </a:prstGeom>
          <a:gradFill rotWithShape="0">
            <a:gsLst>
              <a:gs pos="0">
                <a:srgbClr val="FFE5E5">
                  <a:gamma/>
                  <a:tint val="39216"/>
                  <a:invGamma/>
                </a:srgbClr>
              </a:gs>
              <a:gs pos="100000">
                <a:srgbClr val="FFE5E5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E5E5"/>
            </a:extrusionClr>
          </a:sp3d>
        </p:spPr>
        <p:txBody>
          <a:bodyPr wrap="none" lIns="75465" tIns="37732" rIns="75465" bIns="37732" anchor="ctr">
            <a:flatTx/>
          </a:bodyPr>
          <a:lstStyle/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2,5 %</a:t>
            </a:r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4002088" y="2522538"/>
            <a:ext cx="1036637" cy="328612"/>
          </a:xfrm>
          <a:prstGeom prst="leftRightArrow">
            <a:avLst>
              <a:gd name="adj1" fmla="val 50000"/>
              <a:gd name="adj2" fmla="val 63092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lIns="75465" tIns="37732" rIns="75465" bIns="37732" anchor="ctr"/>
          <a:lstStyle>
            <a:lvl1pPr defTabSz="7540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540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540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ca-ES" sz="1200">
                <a:latin typeface="Verdana" panose="020B0604030504040204" pitchFamily="34" charset="0"/>
              </a:rPr>
              <a:t>Osmolaridad</a:t>
            </a:r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4495800" y="3535363"/>
            <a:ext cx="152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65" tIns="37732" rIns="75465" bIns="37732">
            <a:spAutoFit/>
          </a:bodyPr>
          <a:lstStyle>
            <a:lvl1pPr defTabSz="7540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540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540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a-ES" altLang="ca-ES" sz="1200">
              <a:latin typeface="Verdana" panose="020B0604030504040204" pitchFamily="34" charset="0"/>
            </a:endParaRPr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5357813" y="3894138"/>
            <a:ext cx="1106487" cy="342900"/>
          </a:xfrm>
          <a:prstGeom prst="rightArrow">
            <a:avLst>
              <a:gd name="adj1" fmla="val 50000"/>
              <a:gd name="adj2" fmla="val 80671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lIns="75465" tIns="37732" rIns="75465" bIns="37732" anchor="ctr"/>
          <a:lstStyle>
            <a:lvl1pPr defTabSz="7540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540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540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ca-ES" sz="1200">
                <a:latin typeface="Verdana" panose="020B0604030504040204" pitchFamily="34" charset="0"/>
              </a:rPr>
              <a:t>P. oncótica</a:t>
            </a:r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529138" y="4546600"/>
            <a:ext cx="156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5465" tIns="37732" rIns="75465" bIns="37732">
            <a:spAutoFit/>
          </a:bodyPr>
          <a:lstStyle/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INTERSTICIAL</a:t>
            </a:r>
            <a:endParaRPr lang="ca-ES" sz="15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96000" y="4613275"/>
            <a:ext cx="1284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465" tIns="37732" rIns="75465" bIns="37732">
            <a:spAutoFit/>
          </a:bodyPr>
          <a:lstStyle/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VASCULAR</a:t>
            </a:r>
            <a:endParaRPr lang="ca-ES" sz="15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033963" y="5527675"/>
            <a:ext cx="2012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5465" tIns="37732" rIns="75465" bIns="37732">
            <a:spAutoFit/>
          </a:bodyPr>
          <a:lstStyle/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AGUA TRANSCELULAR</a:t>
            </a: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2713038" y="5788025"/>
            <a:ext cx="363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65" tIns="37732" rIns="75465" bIns="37732">
            <a:spAutoFit/>
          </a:bodyPr>
          <a:lstStyle>
            <a:lvl1pPr defTabSz="7540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540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540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ca-ES" sz="1500" b="1">
                <a:solidFill>
                  <a:srgbClr val="CC0000"/>
                </a:solidFill>
                <a:latin typeface="Tahoma" panose="020B0604030504040204" pitchFamily="34" charset="0"/>
              </a:rPr>
              <a:t>Peso Corporal:</a:t>
            </a:r>
            <a:r>
              <a:rPr lang="es-ES" altLang="ca-ES" sz="1500">
                <a:solidFill>
                  <a:srgbClr val="CC0000"/>
                </a:solidFill>
                <a:latin typeface="Tahoma" panose="020B0604030504040204" pitchFamily="34" charset="0"/>
              </a:rPr>
              <a:t> 70 Kg = 60%: 42 L H</a:t>
            </a:r>
            <a:r>
              <a:rPr lang="es-ES" altLang="ca-ES" sz="1500" baseline="-25000">
                <a:solidFill>
                  <a:srgbClr val="CC0000"/>
                </a:solidFill>
                <a:latin typeface="Tahoma" panose="020B0604030504040204" pitchFamily="34" charset="0"/>
              </a:rPr>
              <a:t>2</a:t>
            </a:r>
            <a:r>
              <a:rPr lang="es-ES" altLang="ca-ES" sz="1500">
                <a:solidFill>
                  <a:srgbClr val="CC0000"/>
                </a:solidFill>
                <a:latin typeface="Tahoma" panose="020B0604030504040204" pitchFamily="34" charset="0"/>
              </a:rPr>
              <a:t>O</a:t>
            </a:r>
            <a:endParaRPr lang="ca-ES" altLang="ca-ES" sz="15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24075" y="1865313"/>
            <a:ext cx="235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5465" tIns="37732" rIns="75465" bIns="37732">
            <a:spAutoFit/>
          </a:bodyPr>
          <a:lstStyle/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Sector INTRACELULAR</a:t>
            </a:r>
            <a:endParaRPr lang="ca-ES" sz="15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43438" y="1865313"/>
            <a:ext cx="235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5465" tIns="37732" rIns="75465" bIns="37732">
            <a:spAutoFit/>
          </a:bodyPr>
          <a:lstStyle/>
          <a:p>
            <a:pPr algn="ctr" defTabSz="7544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5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Sector EXTRACELULAR</a:t>
            </a:r>
            <a:endParaRPr lang="ca-ES" sz="15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5603875" y="2587625"/>
            <a:ext cx="1036638" cy="330200"/>
          </a:xfrm>
          <a:prstGeom prst="leftRightArrow">
            <a:avLst>
              <a:gd name="adj1" fmla="val 50000"/>
              <a:gd name="adj2" fmla="val 62788"/>
            </a:avLst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lIns="75465" tIns="37732" rIns="75465" bIns="37732" anchor="ctr"/>
          <a:lstStyle>
            <a:lvl1pPr defTabSz="7540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540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540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540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ca-ES" sz="1200">
                <a:latin typeface="Verdana" panose="020B0604030504040204" pitchFamily="34" charset="0"/>
              </a:rPr>
              <a:t>Osmolaridad</a:t>
            </a:r>
            <a:endParaRPr lang="es-ES" altLang="ca-E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2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959" y="65087"/>
            <a:ext cx="8878957" cy="1160463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a-ES" sz="4000" b="1" dirty="0" smtClean="0">
                <a:latin typeface="Comic Sans MS" panose="030F0702030302020204" pitchFamily="66" charset="0"/>
              </a:rPr>
              <a:t>Moviments entre els compartiments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838200" y="1339850"/>
            <a:ext cx="3581400" cy="2971800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400000" flipH="1">
            <a:off x="2286000" y="4083050"/>
            <a:ext cx="1066800" cy="3962400"/>
          </a:xfrm>
          <a:prstGeom prst="can">
            <a:avLst>
              <a:gd name="adj" fmla="val 164753"/>
            </a:avLst>
          </a:prstGeom>
          <a:solidFill>
            <a:srgbClr val="FF0066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90600" y="57594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000" b="1">
                <a:latin typeface="Constantia" panose="02030602050306030303" pitchFamily="18" charset="0"/>
              </a:rPr>
              <a:t>P. Hidrostática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05200" y="606425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1800" b="1">
                <a:latin typeface="Constantia" panose="02030602050306030303" pitchFamily="18" charset="0"/>
              </a:rPr>
              <a:t>P. Oncótic</a:t>
            </a:r>
            <a:r>
              <a:rPr lang="es-ES" altLang="ca-ES" sz="1800"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1752600" y="469265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66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>
              <a:latin typeface="Times New Roman" panose="02020603050405020304" pitchFamily="18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3581400" y="4768850"/>
            <a:ext cx="457200" cy="10668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FF66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1752600" y="2586038"/>
            <a:ext cx="221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800">
                <a:latin typeface="Constantia" panose="02030602050306030303" pitchFamily="18" charset="0"/>
              </a:rPr>
              <a:t>Osmolaridad</a:t>
            </a:r>
          </a:p>
        </p:txBody>
      </p:sp>
      <p:sp>
        <p:nvSpPr>
          <p:cNvPr id="15370" name="AutoShape 12"/>
          <p:cNvSpPr>
            <a:spLocks noChangeArrowheads="1"/>
          </p:cNvSpPr>
          <p:nvPr/>
        </p:nvSpPr>
        <p:spPr bwMode="auto">
          <a:xfrm>
            <a:off x="2667000" y="347345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>
              <a:latin typeface="Times New Roman" panose="02020603050405020304" pitchFamily="18" charset="0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733800" y="3473450"/>
            <a:ext cx="457200" cy="990600"/>
          </a:xfrm>
          <a:prstGeom prst="downArrow">
            <a:avLst>
              <a:gd name="adj1" fmla="val 50000"/>
              <a:gd name="adj2" fmla="val 54167"/>
            </a:avLst>
          </a:prstGeom>
          <a:solidFill>
            <a:srgbClr val="FFFFCC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372" name="Oval 14"/>
          <p:cNvSpPr>
            <a:spLocks noChangeArrowheads="1"/>
          </p:cNvSpPr>
          <p:nvPr/>
        </p:nvSpPr>
        <p:spPr bwMode="auto">
          <a:xfrm>
            <a:off x="3962400" y="194945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1800">
                <a:latin typeface="Constantia" panose="02030602050306030303" pitchFamily="18" charset="0"/>
              </a:rPr>
              <a:t>Na/K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124200" y="370205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</a:t>
            </a:r>
            <a:r>
              <a:rPr lang="es-E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</a:t>
            </a:r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4516438" y="4508500"/>
            <a:ext cx="4627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000">
                <a:latin typeface="Constantia" panose="02030602050306030303" pitchFamily="18" charset="0"/>
              </a:rPr>
              <a:t>Qf = K[(PC-PI)-r (PosmC-PosmI)]</a:t>
            </a:r>
          </a:p>
        </p:txBody>
      </p:sp>
      <p:sp>
        <p:nvSpPr>
          <p:cNvPr id="15375" name="14 CuadroTexto"/>
          <p:cNvSpPr txBox="1">
            <a:spLocks noChangeArrowheads="1"/>
          </p:cNvSpPr>
          <p:nvPr/>
        </p:nvSpPr>
        <p:spPr bwMode="auto">
          <a:xfrm>
            <a:off x="5508625" y="5084763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800">
                <a:solidFill>
                  <a:srgbClr val="0070C0"/>
                </a:solidFill>
                <a:latin typeface="Constantia" panose="02030602050306030303" pitchFamily="18" charset="0"/>
              </a:rPr>
              <a:t>Ley de Starling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427538" y="4437063"/>
            <a:ext cx="4103687" cy="1079500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5067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 idx="4294967295"/>
          </p:nvPr>
        </p:nvSpPr>
        <p:spPr>
          <a:xfrm>
            <a:off x="92765" y="96148"/>
            <a:ext cx="8825947" cy="719137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eaLnBrk="1" hangingPunct="1"/>
            <a:r>
              <a:rPr lang="ca-ES" altLang="ca-ES" sz="2800" b="1" dirty="0" smtClean="0">
                <a:latin typeface="Comic Sans MS" panose="030F0702030302020204" pitchFamily="66" charset="0"/>
              </a:rPr>
              <a:t>Moviments de líquids segons l’osmolaritat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393112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61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24584" y="0"/>
            <a:ext cx="8931965" cy="1081088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r>
              <a:rPr lang="ca-ES" b="1" dirty="0" smtClean="0">
                <a:latin typeface="Comic Sans MS" panose="030F0702030302020204" pitchFamily="66" charset="0"/>
              </a:rPr>
              <a:t>Estructura del Glicocàlix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1" y="1301680"/>
            <a:ext cx="7581900" cy="3068638"/>
          </a:xfrm>
          <a:noFill/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474" y="4590911"/>
            <a:ext cx="34575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44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60" y="342534"/>
            <a:ext cx="8609161" cy="595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745</Words>
  <Application>Microsoft Office PowerPoint</Application>
  <PresentationFormat>Presentación en pantalla (4:3)</PresentationFormat>
  <Paragraphs>238</Paragraphs>
  <Slides>44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Tema de Office</vt:lpstr>
      <vt:lpstr>Hoja de cálculo de Microsoft Office Excel 97-2003</vt:lpstr>
      <vt:lpstr>Controvèrsies en fluïdoteràpia</vt:lpstr>
      <vt:lpstr>Diapositiva 2</vt:lpstr>
      <vt:lpstr>Fluïdoteràpia                    </vt:lpstr>
      <vt:lpstr>Objectius de la fluïdoteràpia</vt:lpstr>
      <vt:lpstr>Distribució líquids del organisme</vt:lpstr>
      <vt:lpstr>Moviments entre els compartiments</vt:lpstr>
      <vt:lpstr>Moviments de líquids segons l’osmolaritat</vt:lpstr>
      <vt:lpstr>Estructura del Glicocàlix</vt:lpstr>
      <vt:lpstr>Diapositiva 9</vt:lpstr>
      <vt:lpstr>Lesión del Glycocalix</vt:lpstr>
      <vt:lpstr>Classificació dels líquids per la Teràpia de RV </vt:lpstr>
      <vt:lpstr>Diapositiva 12</vt:lpstr>
      <vt:lpstr>Farmacocinètica dels fluids</vt:lpstr>
      <vt:lpstr>Diapositiva 14</vt:lpstr>
      <vt:lpstr>Diapositiva 15</vt:lpstr>
      <vt:lpstr>Diapositiva 16</vt:lpstr>
      <vt:lpstr>Diapositiva 17</vt:lpstr>
      <vt:lpstr>COLOIDES</vt:lpstr>
      <vt:lpstr>Efectes adversos dels diferents col·loides</vt:lpstr>
      <vt:lpstr>Diapositiva 20</vt:lpstr>
      <vt:lpstr>           Midons</vt:lpstr>
      <vt:lpstr>Diapositiva 22</vt:lpstr>
      <vt:lpstr>Farmacocinètica dels fluids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Reflexions: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Controvèrsies en fluïdoteràpia</dc:title>
  <dc:creator>Carme Colilles</dc:creator>
  <cp:lastModifiedBy> </cp:lastModifiedBy>
  <cp:revision>29</cp:revision>
  <dcterms:created xsi:type="dcterms:W3CDTF">2014-07-12T07:55:07Z</dcterms:created>
  <dcterms:modified xsi:type="dcterms:W3CDTF">2014-07-17T06:20:59Z</dcterms:modified>
</cp:coreProperties>
</file>