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sldIdLst>
    <p:sldId id="256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9" r:id="rId21"/>
    <p:sldId id="276" r:id="rId22"/>
    <p:sldId id="273" r:id="rId23"/>
    <p:sldId id="277" r:id="rId24"/>
    <p:sldId id="278" r:id="rId25"/>
    <p:sldId id="280" r:id="rId26"/>
    <p:sldId id="275" r:id="rId27"/>
    <p:sldId id="281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72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63ED0F-1517-41CD-B028-FDF37BAF6A2F}" type="datetimeFigureOut">
              <a:rPr lang="ca-ES"/>
              <a:pPr>
                <a:defRPr/>
              </a:pPr>
              <a:t>13/01/2012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F3121F-CB93-4C5F-81B3-5F86474BEE6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BB729A-9B4D-458A-9BDC-D29CDD4C29AD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E970A8-755F-496A-9CA6-3C84D005AD93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2AC1-4759-4766-B6FD-418768643C24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E4CA-3213-4980-B2D3-01A189A65ECE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4258-35C3-4FEA-9778-EFB971632CA1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0A91-FCC6-4C5C-BE58-20C6B4474A85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31378A32-824E-47A8-91E3-6F84445350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E3ECB9E9-ADEA-4FBB-9222-A6D4FCCD537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1D0A9680-934F-4CA1-BB1D-A882FF79E5B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9A2719BC-C9F8-4E38-86A2-17DB6B11019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C33C9954-A405-41A5-9413-CFBEC57C54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30D5C6BF-55A3-4468-AB04-C6814C02DD7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BFF20A69-AAE0-488E-86C1-E83229B6703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6FB175D7-50EB-49EC-A4C2-AC2CA2DED33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41FA-6701-492A-AE8D-ACB58DFF401C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36BA-5CA0-4F45-A929-AD30AD69E02C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FA0B9057-BE2F-4791-94DF-15F27C9E68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6F13C01F-6E32-4EF8-99B9-FB100FE1C6A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lvl1pPr>
          </a:lstStyle>
          <a:p>
            <a:pPr>
              <a:defRPr/>
            </a:pPr>
            <a:fld id="{371FB7D9-C791-4719-90B7-3EC4B38D075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4A91F-1314-4B25-B0B2-46FB3836A84A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E1E527-ADFA-4C15-A1E7-9ABEDF01EF04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E36F6-5A57-48FF-8BAC-E1E2FC54E2EC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D44C36-C57F-4CC5-8E27-6FE80BE93EF5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C7D76D-DB19-486C-B456-337B81D808D3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F19610-A4E6-487B-A4FB-1078CD0D1104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2C43FF-1FE3-46A3-9933-2EE49FDACEEE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525C03-3628-4400-96A4-3C60179F8CB6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241A-6DAB-4CB9-9C13-52919C21DA49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FF03-F01E-4001-BC75-473FEC5E8C35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28F4FC-A4E8-4DA3-B007-84ADDCBDA436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450B6-5E2B-4F84-B4F4-A713799F54B2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603EE9-7610-4AC1-A112-A2F527DA0719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AFB179-ADA0-4FDD-83D5-32015F29B317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2777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FFB2409-A3F4-4561-858F-AA7570BA5C6C}" type="datetimeFigureOut">
              <a:rPr lang="en-US"/>
              <a:pPr>
                <a:defRPr/>
              </a:pPr>
              <a:t>1/13/2012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D3EB24-AA59-4709-9DC1-23E5DFF60D88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9" r:id="rId4"/>
    <p:sldLayoutId id="2147483710" r:id="rId5"/>
    <p:sldLayoutId id="2147483711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5663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2EDE6A-4614-47DC-A915-EE65126660E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064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2pPr>
      <a:lvl3pPr algn="ctr" defTabSz="4064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3pPr>
      <a:lvl4pPr algn="ctr" defTabSz="4064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4pPr>
      <a:lvl5pPr algn="ctr" defTabSz="4064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414726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829452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1244178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1658904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88938" indent="-293688" algn="l" defTabSz="406400" rtl="0" eaLnBrk="0" fontAlgn="base" hangingPunct="0">
        <a:lnSpc>
          <a:spcPct val="8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Wingdings" pitchFamily="2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1050" indent="-258763" algn="l" defTabSz="406400" rtl="0" eaLnBrk="0" fontAlgn="base" hangingPunct="0">
        <a:lnSpc>
          <a:spcPct val="8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500">
          <a:solidFill>
            <a:srgbClr val="000000"/>
          </a:solidFill>
          <a:latin typeface="+mn-lt"/>
          <a:cs typeface="+mn-cs"/>
        </a:defRPr>
      </a:lvl2pPr>
      <a:lvl3pPr marL="1173163" indent="-195263" algn="l" defTabSz="406400" rtl="0" eaLnBrk="0" fontAlgn="base" hangingPunct="0">
        <a:lnSpc>
          <a:spcPct val="8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cs typeface="+mn-cs"/>
        </a:defRPr>
      </a:lvl3pPr>
      <a:lvl4pPr marL="1565275" indent="-193675" algn="l" defTabSz="406400" rtl="0" eaLnBrk="0" fontAlgn="base" hangingPunct="0">
        <a:lnSpc>
          <a:spcPct val="8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1955800" indent="-195263" algn="l" defTabSz="406400" rtl="0" eaLnBrk="0" fontAlgn="base" hangingPunct="0">
        <a:lnSpc>
          <a:spcPct val="8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371715" indent="-195843" algn="l" defTabSz="407526" rtl="0" fontAlgn="base" hangingPunct="0">
        <a:lnSpc>
          <a:spcPct val="8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cs typeface="+mn-cs"/>
        </a:defRPr>
      </a:lvl6pPr>
      <a:lvl7pPr marL="2786442" indent="-195843" algn="l" defTabSz="407526" rtl="0" fontAlgn="base" hangingPunct="0">
        <a:lnSpc>
          <a:spcPct val="8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cs typeface="+mn-cs"/>
        </a:defRPr>
      </a:lvl7pPr>
      <a:lvl8pPr marL="3201168" indent="-195843" algn="l" defTabSz="407526" rtl="0" fontAlgn="base" hangingPunct="0">
        <a:lnSpc>
          <a:spcPct val="8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cs typeface="+mn-cs"/>
        </a:defRPr>
      </a:lvl8pPr>
      <a:lvl9pPr marL="3615894" indent="-195843" algn="l" defTabSz="407526" rtl="0" fontAlgn="base" hangingPunct="0">
        <a:lnSpc>
          <a:spcPct val="8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cat.cat/salut/depsalut/html/ca/dir2161/ingre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enciasen.org/articulos/criteriosdeme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11.sl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2852936"/>
            <a:ext cx="7772400" cy="20975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COMENTARIS ALS SÍMPTOMES NO COGNITIUS DE LA DEMÈNCIA</a:t>
            </a:r>
            <a:endParaRPr lang="ca-ES" dirty="0"/>
          </a:p>
        </p:txBody>
      </p:sp>
      <p:sp>
        <p:nvSpPr>
          <p:cNvPr id="26626" name="2 Subtítulo"/>
          <p:cNvSpPr>
            <a:spLocks noGrp="1"/>
          </p:cNvSpPr>
          <p:nvPr>
            <p:ph type="subTitle" idx="1"/>
          </p:nvPr>
        </p:nvSpPr>
        <p:spPr>
          <a:xfrm>
            <a:off x="2700338" y="5657850"/>
            <a:ext cx="4530725" cy="1200150"/>
          </a:xfrm>
        </p:spPr>
        <p:txBody>
          <a:bodyPr/>
          <a:lstStyle/>
          <a:p>
            <a:pPr marR="0" eaLnBrk="1" hangingPunct="1"/>
            <a:r>
              <a:rPr lang="ca-ES" sz="1800" b="1" i="1" smtClean="0">
                <a:solidFill>
                  <a:srgbClr val="78310B"/>
                </a:solidFill>
              </a:rPr>
              <a:t>Germán Diestre</a:t>
            </a:r>
          </a:p>
          <a:p>
            <a:pPr marR="0" eaLnBrk="1" hangingPunct="1"/>
            <a:r>
              <a:rPr lang="ca-ES" sz="1800" b="1" i="1" smtClean="0">
                <a:solidFill>
                  <a:srgbClr val="78310B"/>
                </a:solidFill>
              </a:rPr>
              <a:t>Unitat de Psicogeriatria – CSS Albada</a:t>
            </a:r>
          </a:p>
          <a:p>
            <a:pPr marR="0" eaLnBrk="1" hangingPunct="1"/>
            <a:r>
              <a:rPr lang="ca-ES" sz="1800" b="1" i="1" smtClean="0">
                <a:solidFill>
                  <a:srgbClr val="78310B"/>
                </a:solidFill>
              </a:rPr>
              <a:t>CSUPT Sabadell</a:t>
            </a:r>
          </a:p>
        </p:txBody>
      </p:sp>
      <p:pic>
        <p:nvPicPr>
          <p:cNvPr id="26627" name="Picture 2" descr="http://3.bp.blogspot.com/_fsH_BGIPLhI/TIDgqqi-MHI/AAAAAAAALpI/ss_qS7-Haw4/s1600/200709040827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contenido"/>
          <p:cNvSpPr>
            <a:spLocks noGrp="1"/>
          </p:cNvSpPr>
          <p:nvPr>
            <p:ph idx="1"/>
          </p:nvPr>
        </p:nvSpPr>
        <p:spPr>
          <a:xfrm>
            <a:off x="250825" y="1481138"/>
            <a:ext cx="8435975" cy="4468812"/>
          </a:xfrm>
        </p:spPr>
        <p:txBody>
          <a:bodyPr/>
          <a:lstStyle/>
          <a:p>
            <a:pPr marL="93663" indent="15875" eaLnBrk="1" hangingPunct="1">
              <a:buFont typeface="Wingdings 3" pitchFamily="18" charset="2"/>
              <a:buNone/>
            </a:pPr>
            <a:r>
              <a:rPr lang="es-ES" smtClean="0"/>
              <a:t>Definición: alteraciones de la percepción, el contenido del pensamiento o comportamiento que aparecen con frecuencia en pacientes con demencia en cualquier fase de la  enfermedad. Son un componente  fundamental </a:t>
            </a:r>
          </a:p>
          <a:p>
            <a:pPr marL="93663" indent="15875" eaLnBrk="1" hangingPunct="1">
              <a:buFont typeface="Wingdings 3" pitchFamily="18" charset="2"/>
              <a:buNone/>
            </a:pPr>
            <a:r>
              <a:rPr lang="es-ES" smtClean="0"/>
              <a:t>del síndrome de demencia y de </a:t>
            </a:r>
          </a:p>
          <a:p>
            <a:pPr marL="93663" indent="15875" eaLnBrk="1" hangingPunct="1">
              <a:buFont typeface="Wingdings 3" pitchFamily="18" charset="2"/>
              <a:buNone/>
            </a:pPr>
            <a:r>
              <a:rPr lang="es-ES" smtClean="0">
                <a:solidFill>
                  <a:srgbClr val="FF0000"/>
                </a:solidFill>
              </a:rPr>
              <a:t>tanto valor como las alteraciones </a:t>
            </a:r>
          </a:p>
          <a:p>
            <a:pPr marL="93663" indent="15875" eaLnBrk="1" hangingPunct="1">
              <a:buFont typeface="Wingdings 3" pitchFamily="18" charset="2"/>
              <a:buNone/>
            </a:pPr>
            <a:r>
              <a:rPr lang="es-ES" smtClean="0">
                <a:solidFill>
                  <a:srgbClr val="FF0000"/>
                </a:solidFill>
              </a:rPr>
              <a:t>de la cognición.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err="1" smtClean="0"/>
              <a:t>Síntomas</a:t>
            </a:r>
            <a:r>
              <a:rPr lang="ca-ES" sz="3200" dirty="0" smtClean="0"/>
              <a:t> </a:t>
            </a:r>
            <a:r>
              <a:rPr lang="ca-ES" sz="3200" dirty="0" err="1" smtClean="0"/>
              <a:t>Psicològicos</a:t>
            </a:r>
            <a:r>
              <a:rPr lang="ca-ES" sz="3200" dirty="0" smtClean="0"/>
              <a:t> y </a:t>
            </a:r>
            <a:r>
              <a:rPr lang="ca-ES" sz="3200" dirty="0" err="1" smtClean="0"/>
              <a:t>Conductuales</a:t>
            </a:r>
            <a:r>
              <a:rPr lang="ca-ES" sz="3200" dirty="0" smtClean="0"/>
              <a:t> de la </a:t>
            </a:r>
            <a:r>
              <a:rPr lang="ca-ES" sz="3200" dirty="0" err="1" smtClean="0"/>
              <a:t>Demencia</a:t>
            </a:r>
            <a:r>
              <a:rPr lang="ca-ES" sz="3200" dirty="0" smtClean="0"/>
              <a:t> - SPCD</a:t>
            </a:r>
            <a:endParaRPr lang="ca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699792" y="6093296"/>
            <a:ext cx="6192688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i="1" dirty="0"/>
              <a:t>Martínez E. Manejo </a:t>
            </a:r>
            <a:r>
              <a:rPr lang="ca-ES" sz="2400" i="1" dirty="0" err="1"/>
              <a:t>farmacologico</a:t>
            </a:r>
            <a:r>
              <a:rPr lang="ca-ES" sz="2400" i="1" dirty="0"/>
              <a:t> de los </a:t>
            </a:r>
            <a:r>
              <a:rPr lang="ca-ES" sz="2400" i="1" dirty="0" err="1"/>
              <a:t>SPCD</a:t>
            </a:r>
            <a:r>
              <a:rPr lang="ca-ES" sz="2400" i="1" dirty="0"/>
              <a:t>. </a:t>
            </a:r>
            <a:r>
              <a:rPr lang="ca-ES" sz="2400" i="1" dirty="0" err="1"/>
              <a:t>Alzheimer</a:t>
            </a:r>
            <a:r>
              <a:rPr lang="ca-ES" sz="2400" i="1" dirty="0"/>
              <a:t>. Real </a:t>
            </a:r>
            <a:r>
              <a:rPr lang="ca-ES" sz="2400" i="1" dirty="0" err="1"/>
              <a:t>Invest</a:t>
            </a:r>
            <a:r>
              <a:rPr lang="ca-ES" sz="2400" i="1" dirty="0"/>
              <a:t> </a:t>
            </a:r>
            <a:r>
              <a:rPr lang="ca-ES" sz="2400" i="1" dirty="0" err="1"/>
              <a:t>Demen</a:t>
            </a:r>
            <a:r>
              <a:rPr lang="ca-ES" sz="2400" i="1" dirty="0"/>
              <a:t> 2008:38;29-38</a:t>
            </a:r>
            <a:endParaRPr lang="es-E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1400" i="1" dirty="0"/>
          </a:p>
        </p:txBody>
      </p:sp>
      <p:pic>
        <p:nvPicPr>
          <p:cNvPr id="36870" name="Picture 4" descr="http://globedia.com/banco_imagenes/9/1/c/91c3d4036ea98fff480e62e5af4a4f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57563"/>
            <a:ext cx="2497137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err="1" smtClean="0"/>
              <a:t>Tipos</a:t>
            </a:r>
            <a:r>
              <a:rPr lang="ca-ES" dirty="0" smtClean="0"/>
              <a:t> de SPCD</a:t>
            </a:r>
            <a:endParaRPr lang="ca-ES" dirty="0"/>
          </a:p>
        </p:txBody>
      </p:sp>
      <p:pic>
        <p:nvPicPr>
          <p:cNvPr id="37890" name="3 Imagen"/>
          <p:cNvPicPr>
            <a:picLocks noChangeAspect="1" noChangeArrowheads="1"/>
          </p:cNvPicPr>
          <p:nvPr/>
        </p:nvPicPr>
        <p:blipFill>
          <a:blip r:embed="rId2"/>
          <a:srcRect l="5202" t="28505" r="2629" b="15376"/>
          <a:stretch>
            <a:fillRect/>
          </a:stretch>
        </p:blipFill>
        <p:spPr bwMode="auto">
          <a:xfrm>
            <a:off x="323850" y="1484313"/>
            <a:ext cx="85693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99792" y="6093296"/>
            <a:ext cx="6192688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i="1" dirty="0"/>
              <a:t>Martínez E. Manejo </a:t>
            </a:r>
            <a:r>
              <a:rPr lang="ca-ES" sz="2400" i="1" dirty="0" err="1"/>
              <a:t>farmacologico</a:t>
            </a:r>
            <a:r>
              <a:rPr lang="ca-ES" sz="2400" i="1" dirty="0"/>
              <a:t> de los </a:t>
            </a:r>
            <a:r>
              <a:rPr lang="ca-ES" sz="2400" i="1" dirty="0" err="1"/>
              <a:t>SPCD</a:t>
            </a:r>
            <a:r>
              <a:rPr lang="ca-ES" sz="2400" i="1" dirty="0"/>
              <a:t>. </a:t>
            </a:r>
            <a:r>
              <a:rPr lang="ca-ES" sz="2400" i="1" dirty="0" err="1"/>
              <a:t>Alzheimer</a:t>
            </a:r>
            <a:r>
              <a:rPr lang="ca-ES" sz="2400" i="1" dirty="0"/>
              <a:t>. Real </a:t>
            </a:r>
            <a:r>
              <a:rPr lang="ca-ES" sz="2400" i="1" dirty="0" err="1"/>
              <a:t>Invest</a:t>
            </a:r>
            <a:r>
              <a:rPr lang="ca-ES" sz="2400" i="1" dirty="0"/>
              <a:t> </a:t>
            </a:r>
            <a:r>
              <a:rPr lang="ca-ES" sz="2400" i="1" dirty="0" err="1"/>
              <a:t>Demen</a:t>
            </a:r>
            <a:r>
              <a:rPr lang="ca-ES" sz="2400" i="1" dirty="0"/>
              <a:t> 2008:38;29-38</a:t>
            </a:r>
            <a:endParaRPr lang="es-E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1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200" dirty="0" err="1" smtClean="0"/>
              <a:t>Neuropsychiatric</a:t>
            </a:r>
            <a:r>
              <a:rPr lang="ca-ES" sz="3200" dirty="0" smtClean="0"/>
              <a:t> </a:t>
            </a:r>
            <a:r>
              <a:rPr lang="ca-ES" sz="3200" dirty="0" err="1" smtClean="0"/>
              <a:t>Inventory</a:t>
            </a:r>
            <a:r>
              <a:rPr lang="ca-ES" sz="3200" dirty="0" smtClean="0"/>
              <a:t> – NPI</a:t>
            </a: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es-ES" sz="1400" i="1" dirty="0" smtClean="0">
                <a:effectLst/>
              </a:rPr>
              <a:t>Cummings JL et ál. </a:t>
            </a:r>
            <a:r>
              <a:rPr lang="es-ES" sz="1400" i="1" dirty="0" err="1" smtClean="0">
                <a:effectLst/>
              </a:rPr>
              <a:t>The</a:t>
            </a:r>
            <a:r>
              <a:rPr lang="es-ES" sz="1400" i="1" dirty="0" smtClean="0">
                <a:effectLst/>
              </a:rPr>
              <a:t> </a:t>
            </a:r>
            <a:r>
              <a:rPr lang="es-ES" sz="1400" i="1" dirty="0" err="1" smtClean="0">
                <a:effectLst/>
              </a:rPr>
              <a:t>Neuropsychiatric</a:t>
            </a:r>
            <a:r>
              <a:rPr lang="es-ES" sz="1400" i="1" dirty="0" smtClean="0">
                <a:effectLst/>
              </a:rPr>
              <a:t> </a:t>
            </a:r>
            <a:r>
              <a:rPr lang="es-ES" sz="1400" i="1" dirty="0" err="1" smtClean="0">
                <a:effectLst/>
              </a:rPr>
              <a:t>Inventory</a:t>
            </a:r>
            <a:r>
              <a:rPr lang="es-ES" sz="1400" i="1" dirty="0" smtClean="0">
                <a:effectLst/>
              </a:rPr>
              <a:t>: </a:t>
            </a:r>
            <a:r>
              <a:rPr lang="es-ES" sz="1400" i="1" dirty="0" err="1" smtClean="0">
                <a:effectLst/>
              </a:rPr>
              <a:t>comprehensive</a:t>
            </a:r>
            <a:r>
              <a:rPr lang="es-ES" sz="1400" i="1" dirty="0" smtClean="0">
                <a:effectLst/>
              </a:rPr>
              <a:t> </a:t>
            </a:r>
            <a:r>
              <a:rPr lang="es-ES" sz="1400" i="1" dirty="0" err="1" smtClean="0">
                <a:effectLst/>
              </a:rPr>
              <a:t>assessment</a:t>
            </a:r>
            <a:r>
              <a:rPr lang="es-ES" sz="1400" i="1" dirty="0" smtClean="0">
                <a:effectLst/>
              </a:rPr>
              <a:t> of </a:t>
            </a:r>
            <a:r>
              <a:rPr lang="es-ES" sz="1400" i="1" dirty="0" err="1" smtClean="0">
                <a:effectLst/>
              </a:rPr>
              <a:t>psychopatology</a:t>
            </a:r>
            <a:r>
              <a:rPr lang="es-ES" sz="1400" i="1" dirty="0" smtClean="0">
                <a:effectLst/>
              </a:rPr>
              <a:t> in </a:t>
            </a:r>
            <a:r>
              <a:rPr lang="es-ES" sz="1400" i="1" dirty="0" err="1" smtClean="0">
                <a:effectLst/>
              </a:rPr>
              <a:t>dementia</a:t>
            </a:r>
            <a:r>
              <a:rPr lang="es-ES" sz="1400" i="1" dirty="0" smtClean="0">
                <a:effectLst/>
              </a:rPr>
              <a:t>. </a:t>
            </a:r>
            <a:r>
              <a:rPr lang="es-ES" sz="1400" i="1" dirty="0" err="1" smtClean="0">
                <a:effectLst/>
              </a:rPr>
              <a:t>Neurology</a:t>
            </a:r>
            <a:r>
              <a:rPr lang="es-ES" sz="1400" i="1" dirty="0" smtClean="0">
                <a:effectLst/>
              </a:rPr>
              <a:t> 1994;44:2308-14.</a:t>
            </a:r>
            <a:endParaRPr lang="ca-ES" sz="4000" i="1" dirty="0">
              <a:effectLst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850" y="1484313"/>
          <a:ext cx="8569325" cy="5040312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5030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Delirios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Cree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no son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ciertas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como por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ejemplo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otras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personas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quieren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robarle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quieren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hacerle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daño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 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Dice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miembros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de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su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familia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no son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quiénes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dicen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ser, o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su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casa no es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su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casa?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Alucinaciones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ve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personas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inexistentes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dice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escucha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voces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ruidos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inexistentes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 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Habla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personas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no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están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realmente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presentes?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Agitación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Agresión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insulta o se molesta con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su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cuidador con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facilidad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 ¿Se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niega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a cooperar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recibir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ayuda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actividades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como por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ejemplo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bañarse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vestirse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Depresión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disforia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a-ES" sz="14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está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triste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bajo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de moral?¿Llora?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Ansiedad</a:t>
                      </a:r>
                      <a:r>
                        <a:rPr lang="ca-ES" sz="1800" dirty="0">
                          <a:latin typeface="Calibri"/>
                          <a:ea typeface="Times New Roman"/>
                          <a:cs typeface="TimesNew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está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nervioso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inquieto, no puede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relajarse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está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excesivamente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tenso?. 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Dice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tiene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como un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nudo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en 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estómago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o se inquieta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cuando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se separa de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usted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Euforia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júbilo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Parece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estar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demasiado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alegre? se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refiere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a una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alegría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anormal,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excesiva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diferente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cómo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ha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sido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siempre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Apatía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indiferencia</a:t>
                      </a:r>
                      <a:r>
                        <a:rPr lang="ca-ES" sz="1800" dirty="0">
                          <a:latin typeface="Calibri"/>
                          <a:ea typeface="Times New Roman"/>
                          <a:cs typeface="TimesNew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parece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poco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interesado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poco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motivado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para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hacer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menos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activado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de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costumbre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incluso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habla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menos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Desinhibición</a:t>
                      </a:r>
                      <a:r>
                        <a:rPr lang="ca-ES" sz="1800" dirty="0">
                          <a:latin typeface="Calibri"/>
                          <a:ea typeface="Times New Roman"/>
                          <a:cs typeface="TimesNew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actúa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impulsivamente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dice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normalmente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no se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dicen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se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hacen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en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público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 (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que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incluso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pueden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hacerle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sentir “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vergüenza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”)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Irritabilidad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labilidad</a:t>
                      </a: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Está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irritable o se molesta con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facilidad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 ¿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Tiene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“arranques”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repentinos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de mal humor o ira que no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corresponden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su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carácter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habitual? ¿ Se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muestra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impaciente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04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1800" b="1" dirty="0">
                          <a:latin typeface="Calibri"/>
                          <a:ea typeface="Times New Roman"/>
                          <a:cs typeface="Times New Roman"/>
                        </a:rPr>
                        <a:t>Conducta motora sin </a:t>
                      </a:r>
                      <a:r>
                        <a:rPr lang="ca-ES" sz="1800" b="1" dirty="0" err="1">
                          <a:latin typeface="Calibri"/>
                          <a:ea typeface="Times New Roman"/>
                          <a:cs typeface="Times New Roman"/>
                        </a:rPr>
                        <a:t>finalidad</a:t>
                      </a:r>
                      <a:r>
                        <a:rPr lang="ca-ES" sz="1800" dirty="0">
                          <a:latin typeface="Calibri"/>
                          <a:ea typeface="Times New Roman"/>
                          <a:cs typeface="TimesNewRoman"/>
                        </a:rPr>
                        <a:t>:  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El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paciente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se dedica a repetir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actos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como dar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vueltas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por la casa,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abrir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cajones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armarios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o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hacer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otras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cosas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repetitivamente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con la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ropa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, con los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dedos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o con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otros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 </a:t>
                      </a:r>
                      <a:r>
                        <a:rPr lang="ca-ES" sz="1400" dirty="0" err="1">
                          <a:latin typeface="Calibri"/>
                          <a:ea typeface="Times New Roman"/>
                          <a:cs typeface="TimesNewRoman"/>
                        </a:rPr>
                        <a:t>objetos</a:t>
                      </a:r>
                      <a:r>
                        <a:rPr lang="ca-ES" sz="1400" dirty="0">
                          <a:latin typeface="Calibri"/>
                          <a:ea typeface="Times New Roman"/>
                          <a:cs typeface="TimesNewRoman"/>
                        </a:rPr>
                        <a:t>?</a:t>
                      </a:r>
                      <a:endParaRPr lang="es-ES" sz="24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contenido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4895850"/>
          </a:xfrm>
        </p:spPr>
        <p:txBody>
          <a:bodyPr/>
          <a:lstStyle/>
          <a:p>
            <a:pPr eaLnBrk="1" hangingPunct="1"/>
            <a:r>
              <a:rPr lang="ca-ES" sz="2200" smtClean="0"/>
              <a:t>Están presentes hasta en el 80 % de las personas con demencia.</a:t>
            </a:r>
          </a:p>
          <a:p>
            <a:pPr eaLnBrk="1" hangingPunct="1"/>
            <a:r>
              <a:rPr lang="es-ES" sz="2200" smtClean="0"/>
              <a:t>La gravedad de la demencia se relaciona con mayor puntuación en la NPI,  excepto para la ansiedad y la euforia. </a:t>
            </a:r>
          </a:p>
          <a:p>
            <a:pPr eaLnBrk="1" hangingPunct="1"/>
            <a:r>
              <a:rPr lang="es-ES" sz="2200" smtClean="0"/>
              <a:t>La frecuencia e intensidad de los diversos SPC podría reflejar una alteración funcional de diversas áreas cerebrales en relación con una neuropatología común para cada tipo de demencia:</a:t>
            </a:r>
          </a:p>
          <a:p>
            <a:pPr lvl="1" eaLnBrk="1" hangingPunct="1"/>
            <a:r>
              <a:rPr lang="es-ES" sz="2000" smtClean="0"/>
              <a:t>En la EA, las áreas más implicadas serían el hipocampo y el córtex temporoparietal; </a:t>
            </a:r>
          </a:p>
          <a:p>
            <a:pPr lvl="1" eaLnBrk="1" hangingPunct="1"/>
            <a:r>
              <a:rPr lang="es-ES" sz="2000" smtClean="0"/>
              <a:t>En la DCL, los déficit colinérgicos y las alteraciones en áreas paralímbicas:</a:t>
            </a:r>
          </a:p>
          <a:p>
            <a:pPr lvl="1" eaLnBrk="1" hangingPunct="1"/>
            <a:r>
              <a:rPr lang="es-ES" sz="2000" smtClean="0"/>
              <a:t>Y en la demencia con antecedentes de EP, una disfunción de estructuras </a:t>
            </a:r>
            <a:r>
              <a:rPr lang="ca-ES" sz="2000" smtClean="0"/>
              <a:t>corticosubcorticales frontales.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2400" dirty="0" err="1" smtClean="0"/>
              <a:t>Síntomas</a:t>
            </a:r>
            <a:r>
              <a:rPr lang="ca-ES" sz="2400" dirty="0" smtClean="0"/>
              <a:t> </a:t>
            </a:r>
            <a:r>
              <a:rPr lang="ca-ES" sz="2400" dirty="0" err="1" smtClean="0"/>
              <a:t>Psicològicos</a:t>
            </a:r>
            <a:r>
              <a:rPr lang="ca-ES" sz="2400" dirty="0" smtClean="0"/>
              <a:t> y </a:t>
            </a:r>
            <a:r>
              <a:rPr lang="ca-ES" sz="2400" dirty="0" err="1" smtClean="0"/>
              <a:t>Conductuales</a:t>
            </a:r>
            <a:r>
              <a:rPr lang="ca-ES" sz="2400" dirty="0" smtClean="0"/>
              <a:t> de la </a:t>
            </a:r>
            <a:r>
              <a:rPr lang="ca-ES" sz="2400" dirty="0" err="1" smtClean="0"/>
              <a:t>Demencia</a:t>
            </a:r>
            <a:endParaRPr lang="ca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6021288"/>
            <a:ext cx="669674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i="1" dirty="0" err="1"/>
              <a:t>Lopez</a:t>
            </a:r>
            <a:r>
              <a:rPr lang="es-ES" sz="1100" i="1" dirty="0"/>
              <a:t> </a:t>
            </a:r>
            <a:r>
              <a:rPr lang="es-ES" sz="1100" i="1" dirty="0" err="1"/>
              <a:t>Pousa</a:t>
            </a:r>
            <a:r>
              <a:rPr lang="es-ES" sz="1100" i="1" dirty="0"/>
              <a:t> S et al. Caracterización y prevalencia de los síntomas psicológicos y conductuales en pacientes con demencia. </a:t>
            </a:r>
            <a:r>
              <a:rPr lang="ca-ES" sz="1100" i="1" dirty="0"/>
              <a:t>REV NEUROL 2007; 45: 683-8]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96975"/>
            <a:ext cx="8964613" cy="4810125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 prevalencia de SPCD se ha registrado en el 60-80 % de los pacientes con EA. Los síntomas más habituales son trastornos del ánimo, alucinaciones, delirio y conducta motora aberrante.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Las alucinaciones son más frecuentes en </a:t>
            </a:r>
            <a:r>
              <a:rPr lang="es-ES" dirty="0" err="1" smtClean="0"/>
              <a:t>DCLewy</a:t>
            </a:r>
            <a:r>
              <a:rPr lang="es-ES" dirty="0" smtClean="0"/>
              <a:t>, al igual que en la Atrofia Cortical Posterior (variante de la EA).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 DFT-variante conductual (otras son Afasia progresiva no fluente y la variante semántica de la afasia progresiva primaria ) tiene más apatía, desinhibición, euforia y conducta motora aberrante.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600" dirty="0" smtClean="0"/>
              <a:t>SPCD en </a:t>
            </a:r>
            <a:r>
              <a:rPr lang="ca-ES" sz="3600" dirty="0" err="1" smtClean="0"/>
              <a:t>diferentes</a:t>
            </a:r>
            <a:r>
              <a:rPr lang="ca-ES" sz="3600" dirty="0" smtClean="0"/>
              <a:t> </a:t>
            </a:r>
            <a:r>
              <a:rPr lang="ca-ES" sz="3600" dirty="0" err="1" smtClean="0"/>
              <a:t>demencias</a:t>
            </a:r>
            <a:endParaRPr lang="ca-ES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75856" y="6165304"/>
            <a:ext cx="568863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/>
              <a:t>Karantzoulis</a:t>
            </a:r>
            <a:r>
              <a:rPr lang="en-US" sz="1200" i="1" dirty="0"/>
              <a:t> E, Galvin JE. Distinguishing Alzheimer’s disease from other major forms of dementia. Expert Rev. </a:t>
            </a:r>
            <a:r>
              <a:rPr lang="en-US" sz="1200" i="1" dirty="0" err="1"/>
              <a:t>Neurother</a:t>
            </a:r>
            <a:r>
              <a:rPr lang="en-US" sz="1200" i="1" dirty="0"/>
              <a:t> 2011;11(11):1579-1591.</a:t>
            </a:r>
            <a:endParaRPr lang="ca-ES" sz="1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634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SPCD</a:t>
            </a:r>
            <a:endParaRPr lang="ca-ES" dirty="0"/>
          </a:p>
        </p:txBody>
      </p:sp>
      <p:pic>
        <p:nvPicPr>
          <p:cNvPr id="41986" name="3 Imagen"/>
          <p:cNvPicPr>
            <a:picLocks noChangeAspect="1" noChangeArrowheads="1"/>
          </p:cNvPicPr>
          <p:nvPr/>
        </p:nvPicPr>
        <p:blipFill>
          <a:blip r:embed="rId2"/>
          <a:srcRect l="8441" t="27176" r="7524" b="25266"/>
          <a:stretch>
            <a:fillRect/>
          </a:stretch>
        </p:blipFill>
        <p:spPr bwMode="auto">
          <a:xfrm>
            <a:off x="179388" y="1916113"/>
            <a:ext cx="86883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99792" y="6093296"/>
            <a:ext cx="6192688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i="1" dirty="0"/>
              <a:t>Martínez E. Manejo </a:t>
            </a:r>
            <a:r>
              <a:rPr lang="ca-ES" sz="2400" i="1" dirty="0" err="1"/>
              <a:t>farmacologico</a:t>
            </a:r>
            <a:r>
              <a:rPr lang="ca-ES" sz="2400" i="1" dirty="0"/>
              <a:t> de los </a:t>
            </a:r>
            <a:r>
              <a:rPr lang="ca-ES" sz="2400" i="1" dirty="0" err="1"/>
              <a:t>SPCD</a:t>
            </a:r>
            <a:r>
              <a:rPr lang="ca-ES" sz="2400" i="1" dirty="0"/>
              <a:t>. </a:t>
            </a:r>
            <a:r>
              <a:rPr lang="ca-ES" sz="2400" i="1" dirty="0" err="1"/>
              <a:t>Alzheimer</a:t>
            </a:r>
            <a:r>
              <a:rPr lang="ca-ES" sz="2400" i="1" dirty="0"/>
              <a:t>. Real </a:t>
            </a:r>
            <a:r>
              <a:rPr lang="ca-ES" sz="2400" i="1" dirty="0" err="1"/>
              <a:t>Invest</a:t>
            </a:r>
            <a:r>
              <a:rPr lang="ca-ES" sz="2400" i="1" dirty="0"/>
              <a:t> </a:t>
            </a:r>
            <a:r>
              <a:rPr lang="ca-ES" sz="2400" i="1" dirty="0" err="1"/>
              <a:t>Demen</a:t>
            </a:r>
            <a:r>
              <a:rPr lang="ca-ES" sz="2400" i="1" dirty="0"/>
              <a:t> 2008:38;29-38</a:t>
            </a:r>
            <a:endParaRPr lang="es-ES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1400" i="1" dirty="0"/>
          </a:p>
        </p:txBody>
      </p:sp>
      <p:pic>
        <p:nvPicPr>
          <p:cNvPr id="41990" name="Picture 2" descr="http://www.blogelp.com/media/demencia_Filtered%20(Custom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02723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contenido"/>
          <p:cNvSpPr>
            <a:spLocks noGrp="1"/>
          </p:cNvSpPr>
          <p:nvPr>
            <p:ph idx="1"/>
          </p:nvPr>
        </p:nvSpPr>
        <p:spPr>
          <a:xfrm>
            <a:off x="431800" y="1341438"/>
            <a:ext cx="8712200" cy="4895850"/>
          </a:xfrm>
        </p:spPr>
        <p:txBody>
          <a:bodyPr/>
          <a:lstStyle/>
          <a:p>
            <a:pPr marL="623888" indent="-514350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Lucida Sans Unicode" pitchFamily="34" charset="0"/>
              <a:buAutoNum type="arabicPeriod"/>
            </a:pPr>
            <a:r>
              <a:rPr lang="ca-ES" sz="2800" smtClean="0">
                <a:latin typeface="Calibri" pitchFamily="34" charset="0"/>
              </a:rPr>
              <a:t>Entorno social-familiar: representante, incapacitación, ingreso involuntario.</a:t>
            </a:r>
          </a:p>
          <a:p>
            <a:pPr marL="623888" indent="-514350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Lucida Sans Unicode" pitchFamily="34" charset="0"/>
              <a:buAutoNum type="arabicPeriod"/>
            </a:pPr>
            <a:r>
              <a:rPr lang="ca-ES" sz="2800" smtClean="0">
                <a:latin typeface="Calibri" pitchFamily="34" charset="0"/>
              </a:rPr>
              <a:t>Abordaje inicial: DESCARTAR DELIRIUM.</a:t>
            </a:r>
          </a:p>
          <a:p>
            <a:pPr marL="623888" indent="-514350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Lucida Sans Unicode" pitchFamily="34" charset="0"/>
              <a:buAutoNum type="arabicPeriod"/>
            </a:pPr>
            <a:r>
              <a:rPr lang="ca-ES" sz="2800" smtClean="0">
                <a:latin typeface="Calibri" pitchFamily="34" charset="0"/>
              </a:rPr>
              <a:t>Tratamiento farmacològico: uso de neurolépticos.</a:t>
            </a:r>
          </a:p>
          <a:p>
            <a:pPr marL="623888" indent="-514350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Lucida Sans Unicode" pitchFamily="34" charset="0"/>
              <a:buAutoNum type="arabicPeriod"/>
            </a:pPr>
            <a:r>
              <a:rPr lang="ca-ES" sz="2800" smtClean="0">
                <a:latin typeface="Calibri" pitchFamily="34" charset="0"/>
              </a:rPr>
              <a:t>Tratamiento no farmacologico:  </a:t>
            </a:r>
          </a:p>
          <a:p>
            <a:pPr marL="623888" indent="-514350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 3" pitchFamily="18" charset="2"/>
              <a:buNone/>
            </a:pPr>
            <a:r>
              <a:rPr lang="ca-ES" sz="2800" smtClean="0">
                <a:latin typeface="Calibri" pitchFamily="34" charset="0"/>
              </a:rPr>
              <a:t>       restricción física.</a:t>
            </a:r>
          </a:p>
          <a:p>
            <a:pPr marL="623888" indent="-514350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 3" pitchFamily="18" charset="2"/>
              <a:buNone/>
            </a:pPr>
            <a:r>
              <a:rPr lang="ca-ES" sz="2800" smtClean="0">
                <a:solidFill>
                  <a:srgbClr val="FF0000"/>
                </a:solidFill>
                <a:latin typeface="Calibri" pitchFamily="34" charset="0"/>
              </a:rPr>
              <a:t>Circuito de “derivación”.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SPCD en </a:t>
            </a:r>
            <a:r>
              <a:rPr lang="ca-ES" dirty="0" err="1" smtClean="0"/>
              <a:t>Urgencias</a:t>
            </a:r>
            <a:endParaRPr lang="ca-ES" dirty="0"/>
          </a:p>
        </p:txBody>
      </p:sp>
      <p:pic>
        <p:nvPicPr>
          <p:cNvPr id="43011" name="Picture 2" descr="http://1.bp.blogspot.com/_MHFHb7j_0l8/TOQgM0R22TI/AAAAAAAAEuI/Wey6_Ms-wPo/s1600/psiquiatric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149725"/>
            <a:ext cx="27352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4897437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Impacto sobre la família: historia de </a:t>
            </a:r>
            <a:r>
              <a:rPr lang="ca-ES" dirty="0" err="1" smtClean="0"/>
              <a:t>agresividad</a:t>
            </a:r>
            <a:r>
              <a:rPr lang="ca-ES" dirty="0" smtClean="0"/>
              <a:t>, </a:t>
            </a:r>
            <a:r>
              <a:rPr lang="ca-ES" dirty="0" err="1" smtClean="0"/>
              <a:t>otros</a:t>
            </a:r>
            <a:r>
              <a:rPr lang="ca-ES" dirty="0" smtClean="0"/>
              <a:t> </a:t>
            </a:r>
            <a:r>
              <a:rPr lang="ca-ES" dirty="0" err="1" smtClean="0"/>
              <a:t>conflictos</a:t>
            </a:r>
            <a:r>
              <a:rPr lang="ca-ES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err="1" smtClean="0"/>
              <a:t>Presunta</a:t>
            </a:r>
            <a:r>
              <a:rPr lang="ca-ES" dirty="0" smtClean="0"/>
              <a:t> </a:t>
            </a:r>
            <a:r>
              <a:rPr lang="ca-ES" dirty="0" err="1" smtClean="0"/>
              <a:t>incapacidad</a:t>
            </a:r>
            <a:r>
              <a:rPr lang="ca-ES" dirty="0" smtClean="0"/>
              <a:t> del </a:t>
            </a:r>
            <a:r>
              <a:rPr lang="ca-ES" dirty="0" err="1" smtClean="0"/>
              <a:t>paciente</a:t>
            </a:r>
            <a:r>
              <a:rPr lang="ca-ES" dirty="0" smtClean="0"/>
              <a:t> (</a:t>
            </a:r>
            <a:r>
              <a:rPr lang="ca-ES" dirty="0" err="1" smtClean="0"/>
              <a:t>permanente</a:t>
            </a:r>
            <a:r>
              <a:rPr lang="ca-ES" dirty="0" smtClean="0"/>
              <a:t> o </a:t>
            </a:r>
            <a:r>
              <a:rPr lang="ca-ES" dirty="0" err="1" smtClean="0"/>
              <a:t>transitoria</a:t>
            </a:r>
            <a:r>
              <a:rPr lang="ca-ES" dirty="0" smtClean="0"/>
              <a:t>):  </a:t>
            </a:r>
            <a:r>
              <a:rPr lang="ca-ES" dirty="0" err="1" smtClean="0"/>
              <a:t>Identificación</a:t>
            </a:r>
            <a:r>
              <a:rPr lang="ca-ES" dirty="0" smtClean="0"/>
              <a:t> del </a:t>
            </a:r>
            <a:r>
              <a:rPr lang="ca-ES" dirty="0" err="1" smtClean="0"/>
              <a:t>representante</a:t>
            </a:r>
            <a:r>
              <a:rPr lang="ca-ES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100" i="1" dirty="0" err="1" smtClean="0"/>
              <a:t>Llei</a:t>
            </a:r>
            <a:r>
              <a:rPr lang="es-ES" sz="2100" i="1" dirty="0" smtClean="0"/>
              <a:t> 25/2010, del 29 de </a:t>
            </a:r>
            <a:r>
              <a:rPr lang="es-ES" sz="2100" i="1" dirty="0" err="1" smtClean="0"/>
              <a:t>juliol</a:t>
            </a:r>
            <a:r>
              <a:rPr lang="es-ES" sz="2100" i="1" dirty="0" smtClean="0"/>
              <a:t>, del </a:t>
            </a:r>
            <a:r>
              <a:rPr lang="es-ES" sz="2100" i="1" dirty="0" err="1" smtClean="0"/>
              <a:t>llibre</a:t>
            </a:r>
            <a:r>
              <a:rPr lang="es-ES" sz="2100" i="1" dirty="0" smtClean="0"/>
              <a:t> </a:t>
            </a:r>
            <a:r>
              <a:rPr lang="es-ES" sz="2100" i="1" dirty="0" err="1" smtClean="0"/>
              <a:t>segon</a:t>
            </a:r>
            <a:r>
              <a:rPr lang="es-ES" sz="2100" i="1" dirty="0" smtClean="0"/>
              <a:t> del </a:t>
            </a:r>
            <a:r>
              <a:rPr lang="es-ES" sz="2100" i="1" dirty="0" err="1" smtClean="0"/>
              <a:t>Codi</a:t>
            </a:r>
            <a:r>
              <a:rPr lang="es-ES" sz="2100" i="1" dirty="0" smtClean="0"/>
              <a:t> civil de Catalunya, </a:t>
            </a:r>
            <a:r>
              <a:rPr lang="es-ES" sz="2100" i="1" dirty="0" err="1" smtClean="0"/>
              <a:t>relatiu</a:t>
            </a:r>
            <a:r>
              <a:rPr lang="es-ES" sz="2100" i="1" dirty="0" smtClean="0"/>
              <a:t> a la persona i la familia)</a:t>
            </a:r>
            <a:r>
              <a:rPr lang="es-ES" sz="2100" dirty="0" smtClean="0"/>
              <a:t> 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ES" sz="1700" i="1" dirty="0" smtClean="0"/>
              <a:t>4. Si la persona es </a:t>
            </a:r>
            <a:r>
              <a:rPr lang="es-ES" sz="1700" i="1" dirty="0" err="1" smtClean="0"/>
              <a:t>troba</a:t>
            </a:r>
            <a:r>
              <a:rPr lang="es-ES" sz="1700" i="1" dirty="0" smtClean="0"/>
              <a:t> en un </a:t>
            </a:r>
            <a:r>
              <a:rPr lang="es-ES" sz="1700" i="1" dirty="0" err="1" smtClean="0"/>
              <a:t>estat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físic</a:t>
            </a:r>
            <a:r>
              <a:rPr lang="es-ES" sz="1700" i="1" dirty="0" smtClean="0"/>
              <a:t> o </a:t>
            </a:r>
            <a:r>
              <a:rPr lang="es-ES" sz="1700" i="1" dirty="0" err="1" smtClean="0"/>
              <a:t>psíquic</a:t>
            </a:r>
            <a:r>
              <a:rPr lang="es-ES" sz="1700" i="1" dirty="0" smtClean="0"/>
              <a:t> que no </a:t>
            </a:r>
            <a:r>
              <a:rPr lang="es-ES" sz="1700" i="1" dirty="0" err="1" smtClean="0"/>
              <a:t>li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permet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rebre</a:t>
            </a:r>
            <a:r>
              <a:rPr lang="es-ES" sz="1700" i="1" dirty="0" smtClean="0"/>
              <a:t> la </a:t>
            </a:r>
            <a:r>
              <a:rPr lang="es-ES" sz="1700" i="1" dirty="0" err="1" smtClean="0"/>
              <a:t>informació</a:t>
            </a:r>
            <a:r>
              <a:rPr lang="es-ES" sz="1700" i="1" dirty="0" smtClean="0"/>
              <a:t> o </a:t>
            </a:r>
            <a:r>
              <a:rPr lang="es-ES" sz="1700" i="1" dirty="0" err="1" smtClean="0"/>
              <a:t>comprendre</a:t>
            </a:r>
            <a:r>
              <a:rPr lang="es-ES" sz="1700" i="1" dirty="0" smtClean="0"/>
              <a:t>-la, </a:t>
            </a:r>
            <a:r>
              <a:rPr lang="es-ES" sz="1700" i="1" dirty="0" err="1" smtClean="0"/>
              <a:t>aquesta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s’ha</a:t>
            </a:r>
            <a:r>
              <a:rPr lang="es-ES" sz="1700" i="1" dirty="0" smtClean="0"/>
              <a:t> de donar, de la manera que </a:t>
            </a:r>
            <a:r>
              <a:rPr lang="es-ES" sz="1700" i="1" dirty="0" err="1" smtClean="0"/>
              <a:t>estableix</a:t>
            </a:r>
            <a:r>
              <a:rPr lang="es-ES" sz="1700" i="1" dirty="0" smtClean="0"/>
              <a:t> la </a:t>
            </a:r>
            <a:r>
              <a:rPr lang="es-ES" sz="1700" i="1" dirty="0" err="1" smtClean="0"/>
              <a:t>legislació</a:t>
            </a:r>
            <a:r>
              <a:rPr lang="es-ES" sz="1700" i="1" dirty="0" smtClean="0"/>
              <a:t> per a </a:t>
            </a:r>
            <a:r>
              <a:rPr lang="es-ES" sz="1700" i="1" dirty="0" err="1" smtClean="0"/>
              <a:t>l’àmbit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sanitari</a:t>
            </a:r>
            <a:r>
              <a:rPr lang="es-ES" sz="1700" i="1" dirty="0" smtClean="0"/>
              <a:t>, a la persona designada en el </a:t>
            </a:r>
            <a:r>
              <a:rPr lang="es-ES" sz="1700" i="1" dirty="0" err="1" smtClean="0"/>
              <a:t>document</a:t>
            </a:r>
            <a:r>
              <a:rPr lang="es-ES" sz="1700" i="1" dirty="0" smtClean="0"/>
              <a:t> de </a:t>
            </a:r>
            <a:r>
              <a:rPr lang="es-ES" sz="1700" i="1" dirty="0" err="1" smtClean="0"/>
              <a:t>voluntats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anticipades</a:t>
            </a:r>
            <a:r>
              <a:rPr lang="es-ES" sz="1700" i="1" dirty="0" smtClean="0"/>
              <a:t>, a </a:t>
            </a:r>
            <a:r>
              <a:rPr lang="es-ES" sz="1700" i="1" dirty="0" err="1" smtClean="0"/>
              <a:t>l’assistent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legalment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designat</a:t>
            </a:r>
            <a:r>
              <a:rPr lang="es-ES" sz="1700" i="1" dirty="0" smtClean="0"/>
              <a:t>, al </a:t>
            </a:r>
            <a:r>
              <a:rPr lang="es-ES" sz="1700" i="1" dirty="0" err="1" smtClean="0"/>
              <a:t>representant</a:t>
            </a:r>
            <a:r>
              <a:rPr lang="es-ES" sz="1700" i="1" dirty="0" smtClean="0"/>
              <a:t> legal, a la persona que en té la guarda de </a:t>
            </a:r>
            <a:r>
              <a:rPr lang="es-ES" sz="1700" i="1" dirty="0" err="1" smtClean="0"/>
              <a:t>fet</a:t>
            </a:r>
            <a:r>
              <a:rPr lang="es-ES" sz="1700" i="1" dirty="0" smtClean="0"/>
              <a:t>, </a:t>
            </a:r>
            <a:r>
              <a:rPr lang="es-ES" sz="1700" i="1" dirty="0" err="1" smtClean="0"/>
              <a:t>als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familiars</a:t>
            </a:r>
            <a:r>
              <a:rPr lang="es-ES" sz="1700" i="1" dirty="0" smtClean="0"/>
              <a:t> o a les persones que </a:t>
            </a:r>
            <a:r>
              <a:rPr lang="es-ES" sz="1700" i="1" dirty="0" err="1" smtClean="0"/>
              <a:t>hi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estan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vinculades</a:t>
            </a:r>
            <a:r>
              <a:rPr lang="es-ES" sz="1700" i="1" dirty="0" smtClean="0"/>
              <a:t>, </a:t>
            </a:r>
            <a:r>
              <a:rPr lang="es-ES" sz="1700" i="1" dirty="0" err="1" smtClean="0"/>
              <a:t>segons</a:t>
            </a:r>
            <a:r>
              <a:rPr lang="es-ES" sz="1700" i="1" dirty="0" smtClean="0"/>
              <a:t> que </a:t>
            </a:r>
            <a:r>
              <a:rPr lang="es-ES" sz="1700" i="1" dirty="0" err="1" smtClean="0"/>
              <a:t>correspongui</a:t>
            </a:r>
            <a:r>
              <a:rPr lang="es-ES" sz="1700" i="1" dirty="0" smtClean="0"/>
              <a:t>.</a:t>
            </a:r>
            <a:endParaRPr lang="es-ES" sz="17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err="1" smtClean="0"/>
              <a:t>Ingreso</a:t>
            </a:r>
            <a:r>
              <a:rPr lang="ca-ES" dirty="0" smtClean="0"/>
              <a:t> </a:t>
            </a:r>
            <a:r>
              <a:rPr lang="ca-ES" dirty="0" err="1" smtClean="0"/>
              <a:t>involuntario</a:t>
            </a:r>
            <a:r>
              <a:rPr lang="ca-ES" dirty="0" smtClean="0"/>
              <a:t>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s-ES" sz="1700" i="1" dirty="0" err="1" smtClean="0"/>
              <a:t>L’internament</a:t>
            </a:r>
            <a:r>
              <a:rPr lang="es-ES" sz="1700" i="1" dirty="0" smtClean="0"/>
              <a:t> en un </a:t>
            </a:r>
            <a:r>
              <a:rPr lang="es-ES" sz="1700" i="1" dirty="0" err="1" smtClean="0"/>
              <a:t>establiment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especialitzat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d’una</a:t>
            </a:r>
            <a:r>
              <a:rPr lang="es-ES" sz="1700" i="1" dirty="0" smtClean="0"/>
              <a:t> persona per raó de </a:t>
            </a:r>
            <a:r>
              <a:rPr lang="es-ES" sz="1700" i="1" dirty="0" err="1" smtClean="0"/>
              <a:t>trastorns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psíquics</a:t>
            </a:r>
            <a:r>
              <a:rPr lang="es-ES" sz="1700" i="1" dirty="0" smtClean="0"/>
              <a:t> o </a:t>
            </a:r>
            <a:r>
              <a:rPr lang="es-ES" sz="1700" i="1" dirty="0" err="1" smtClean="0"/>
              <a:t>malalties</a:t>
            </a:r>
            <a:r>
              <a:rPr lang="es-ES" sz="1700" i="1" dirty="0" smtClean="0"/>
              <a:t> que </a:t>
            </a:r>
            <a:r>
              <a:rPr lang="es-ES" sz="1700" i="1" dirty="0" err="1" smtClean="0"/>
              <a:t>puguin</a:t>
            </a:r>
            <a:r>
              <a:rPr lang="es-ES" sz="1700" i="1" dirty="0" smtClean="0"/>
              <a:t> afectar la </a:t>
            </a:r>
            <a:r>
              <a:rPr lang="es-ES" sz="1700" i="1" dirty="0" err="1" smtClean="0"/>
              <a:t>capacitat</a:t>
            </a:r>
            <a:r>
              <a:rPr lang="es-ES" sz="1700" i="1" dirty="0" smtClean="0"/>
              <a:t> cognitiva </a:t>
            </a:r>
            <a:r>
              <a:rPr lang="es-ES" sz="1700" i="1" dirty="0" err="1" smtClean="0"/>
              <a:t>requereix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l’autorització</a:t>
            </a:r>
            <a:r>
              <a:rPr lang="es-ES" sz="1700" i="1" dirty="0" smtClean="0"/>
              <a:t> judicial </a:t>
            </a:r>
            <a:r>
              <a:rPr lang="es-ES" sz="1700" i="1" dirty="0" err="1" smtClean="0"/>
              <a:t>prèvia</a:t>
            </a:r>
            <a:r>
              <a:rPr lang="es-ES" sz="1700" i="1" dirty="0" smtClean="0"/>
              <a:t> si la </a:t>
            </a:r>
            <a:r>
              <a:rPr lang="es-ES" sz="1700" i="1" dirty="0" err="1" smtClean="0"/>
              <a:t>seva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situació</a:t>
            </a:r>
            <a:r>
              <a:rPr lang="es-ES" sz="1700" i="1" dirty="0" smtClean="0"/>
              <a:t> no </a:t>
            </a:r>
            <a:r>
              <a:rPr lang="es-ES" sz="1700" i="1" dirty="0" err="1" smtClean="0"/>
              <a:t>li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permet</a:t>
            </a:r>
            <a:r>
              <a:rPr lang="es-ES" sz="1700" i="1" dirty="0" smtClean="0"/>
              <a:t> decidir per si </a:t>
            </a:r>
            <a:r>
              <a:rPr lang="es-ES" sz="1700" i="1" dirty="0" err="1" smtClean="0"/>
              <a:t>mateixa</a:t>
            </a:r>
            <a:r>
              <a:rPr lang="es-ES" sz="1700" i="1" dirty="0" smtClean="0"/>
              <a:t>, </a:t>
            </a:r>
            <a:r>
              <a:rPr lang="es-ES" sz="1700" i="1" dirty="0" err="1" smtClean="0"/>
              <a:t>qualsevol</a:t>
            </a:r>
            <a:r>
              <a:rPr lang="es-ES" sz="1700" i="1" dirty="0" smtClean="0"/>
              <a:t> que en </a:t>
            </a:r>
            <a:r>
              <a:rPr lang="es-ES" sz="1700" i="1" dirty="0" err="1" smtClean="0"/>
              <a:t>sigui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l’edat</a:t>
            </a:r>
            <a:r>
              <a:rPr lang="es-ES" sz="1700" i="1" dirty="0" smtClean="0"/>
              <a:t>.</a:t>
            </a:r>
            <a:endParaRPr lang="es-ES" sz="17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smtClean="0"/>
              <a:t>1. Entorno social: </a:t>
            </a:r>
            <a:r>
              <a:rPr lang="ca-ES" sz="3200" dirty="0" err="1" smtClean="0"/>
              <a:t>Atención</a:t>
            </a:r>
            <a:r>
              <a:rPr lang="ca-ES" sz="3200" dirty="0" smtClean="0"/>
              <a:t> a la </a:t>
            </a:r>
            <a:r>
              <a:rPr lang="ca-ES" sz="3200" dirty="0" err="1" smtClean="0"/>
              <a:t>familia</a:t>
            </a:r>
            <a:endParaRPr lang="ca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211960" y="6165304"/>
            <a:ext cx="44644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dirty="0"/>
              <a:t>Guia de </a:t>
            </a:r>
            <a:r>
              <a:rPr lang="ca-ES" dirty="0" err="1"/>
              <a:t>capacidad</a:t>
            </a:r>
            <a:r>
              <a:rPr lang="ca-ES" dirty="0"/>
              <a:t> de la CSUPT-2011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0825" y="1481138"/>
            <a:ext cx="8713788" cy="468471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ca-ES" dirty="0" smtClean="0"/>
              <a:t>1) La </a:t>
            </a:r>
            <a:r>
              <a:rPr lang="ca-ES" dirty="0" err="1" smtClean="0"/>
              <a:t>existencia</a:t>
            </a:r>
            <a:r>
              <a:rPr lang="ca-ES" dirty="0" smtClean="0"/>
              <a:t> de </a:t>
            </a:r>
            <a:r>
              <a:rPr lang="ca-ES" dirty="0" err="1" smtClean="0"/>
              <a:t>diversas</a:t>
            </a:r>
            <a:r>
              <a:rPr lang="ca-ES" dirty="0" smtClean="0"/>
              <a:t> </a:t>
            </a:r>
            <a:r>
              <a:rPr lang="ca-ES" dirty="0" err="1" smtClean="0"/>
              <a:t>manifestaciones</a:t>
            </a:r>
            <a:r>
              <a:rPr lang="ca-ES" dirty="0" smtClean="0"/>
              <a:t> </a:t>
            </a:r>
            <a:r>
              <a:rPr lang="ca-ES" dirty="0" err="1" smtClean="0"/>
              <a:t>clínicas</a:t>
            </a:r>
            <a:r>
              <a:rPr lang="ca-ES" dirty="0" smtClean="0"/>
              <a:t> </a:t>
            </a:r>
            <a:r>
              <a:rPr lang="es-ES" dirty="0" smtClean="0"/>
              <a:t>concurrentes, fundamentalmente </a:t>
            </a:r>
            <a:r>
              <a:rPr lang="es-ES" dirty="0" smtClean="0">
                <a:solidFill>
                  <a:srgbClr val="FF0000"/>
                </a:solidFill>
              </a:rPr>
              <a:t>alteraciones en el nivel de conciencia y atención</a:t>
            </a:r>
            <a:r>
              <a:rPr lang="es-ES" dirty="0" smtClean="0"/>
              <a:t>, así como de diversas funciones cognitivas (memoria, orientación, pensamiento, lenguaje, percepción) y de otras funciones </a:t>
            </a:r>
            <a:r>
              <a:rPr lang="ca-ES" dirty="0" smtClean="0"/>
              <a:t>no </a:t>
            </a:r>
            <a:r>
              <a:rPr lang="ca-ES" dirty="0" err="1" smtClean="0"/>
              <a:t>intelectivas</a:t>
            </a:r>
            <a:r>
              <a:rPr lang="ca-ES" dirty="0" smtClean="0"/>
              <a:t> (</a:t>
            </a:r>
            <a:r>
              <a:rPr lang="ca-ES" dirty="0" err="1" smtClean="0"/>
              <a:t>comportamiento</a:t>
            </a:r>
            <a:r>
              <a:rPr lang="ca-ES" dirty="0" smtClean="0"/>
              <a:t> psicomotor, </a:t>
            </a:r>
            <a:r>
              <a:rPr lang="ca-ES" dirty="0" err="1" smtClean="0"/>
              <a:t>estado</a:t>
            </a:r>
            <a:r>
              <a:rPr lang="ca-ES" dirty="0" smtClean="0"/>
              <a:t> </a:t>
            </a:r>
            <a:r>
              <a:rPr lang="ca-ES" dirty="0" err="1" smtClean="0"/>
              <a:t>afectivo</a:t>
            </a:r>
            <a:r>
              <a:rPr lang="ca-ES" dirty="0" smtClean="0"/>
              <a:t>, </a:t>
            </a:r>
            <a:r>
              <a:rPr lang="ca-ES" dirty="0" err="1" smtClean="0"/>
              <a:t>ciclo</a:t>
            </a:r>
            <a:r>
              <a:rPr lang="ca-ES" dirty="0" smtClean="0"/>
              <a:t> </a:t>
            </a:r>
            <a:r>
              <a:rPr lang="ca-ES" dirty="0" err="1" smtClean="0"/>
              <a:t>sueño-vigilia</a:t>
            </a:r>
            <a:r>
              <a:rPr lang="ca-ES" dirty="0" smtClean="0"/>
              <a:t>, sistema </a:t>
            </a:r>
            <a:r>
              <a:rPr lang="ca-ES" dirty="0" err="1" smtClean="0"/>
              <a:t>neurovegetativo</a:t>
            </a:r>
            <a:r>
              <a:rPr lang="ca-ES" dirty="0" smtClean="0"/>
              <a:t>).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s-ES" dirty="0" smtClean="0"/>
              <a:t>2) Tener una </a:t>
            </a:r>
            <a:r>
              <a:rPr lang="es-ES" dirty="0" smtClean="0">
                <a:solidFill>
                  <a:srgbClr val="FF0000"/>
                </a:solidFill>
              </a:rPr>
              <a:t>etiología orgánica</a:t>
            </a:r>
            <a:r>
              <a:rPr lang="es-ES" dirty="0" smtClean="0"/>
              <a:t>.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s-ES" dirty="0" smtClean="0"/>
              <a:t>3) Presentar un </a:t>
            </a:r>
            <a:r>
              <a:rPr lang="es-ES" dirty="0" smtClean="0">
                <a:solidFill>
                  <a:srgbClr val="FF0000"/>
                </a:solidFill>
              </a:rPr>
              <a:t>inicio agudo/</a:t>
            </a:r>
            <a:r>
              <a:rPr lang="es-ES" dirty="0" err="1" smtClean="0">
                <a:solidFill>
                  <a:srgbClr val="FF0000"/>
                </a:solidFill>
              </a:rPr>
              <a:t>subagudo</a:t>
            </a:r>
            <a:r>
              <a:rPr lang="es-ES" dirty="0" smtClean="0">
                <a:solidFill>
                  <a:srgbClr val="FF0000"/>
                </a:solidFill>
              </a:rPr>
              <a:t> y un curso fluctuante</a:t>
            </a:r>
            <a:r>
              <a:rPr lang="es-ES" dirty="0" smtClean="0"/>
              <a:t>. El comienzo agudo/</a:t>
            </a:r>
            <a:r>
              <a:rPr lang="es-ES" dirty="0" err="1" smtClean="0"/>
              <a:t>subagudo</a:t>
            </a:r>
            <a:r>
              <a:rPr lang="es-ES" dirty="0" smtClean="0"/>
              <a:t> (horas, días) distingue el SCA de otros trastornos, sobre todo de la demencia. La sintomatología tiende a fluctuar en el curso del día: suelen existir intervalos lúcidos diurnos </a:t>
            </a:r>
            <a:r>
              <a:rPr lang="ca-ES" dirty="0" smtClean="0"/>
              <a:t>y </a:t>
            </a:r>
            <a:r>
              <a:rPr lang="ca-ES" dirty="0" err="1" smtClean="0"/>
              <a:t>empeoramiento</a:t>
            </a:r>
            <a:r>
              <a:rPr lang="ca-ES" dirty="0" smtClean="0"/>
              <a:t> </a:t>
            </a:r>
            <a:r>
              <a:rPr lang="ca-ES" dirty="0" err="1" smtClean="0"/>
              <a:t>nocturno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smtClean="0"/>
              <a:t>2. Descartar  S. </a:t>
            </a:r>
            <a:r>
              <a:rPr lang="ca-ES" sz="3200" dirty="0" err="1" smtClean="0"/>
              <a:t>Confusional</a:t>
            </a:r>
            <a:r>
              <a:rPr lang="ca-ES" sz="3200" dirty="0" smtClean="0"/>
              <a:t>/delirium</a:t>
            </a:r>
            <a:endParaRPr lang="ca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03848" y="6093296"/>
            <a:ext cx="583264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 err="1"/>
              <a:t>Tejeiro</a:t>
            </a:r>
            <a:r>
              <a:rPr lang="ca-ES" sz="1400" dirty="0"/>
              <a:t> J, Gómez B. </a:t>
            </a:r>
            <a:r>
              <a:rPr lang="es-ES" sz="1400" dirty="0"/>
              <a:t>Guía diagnóstica y terapéutica del síndrome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 err="1"/>
              <a:t>confusional</a:t>
            </a:r>
            <a:r>
              <a:rPr lang="ca-ES" sz="1400" dirty="0"/>
              <a:t> </a:t>
            </a:r>
            <a:r>
              <a:rPr lang="ca-ES" sz="1400" dirty="0" err="1"/>
              <a:t>agudo</a:t>
            </a:r>
            <a:r>
              <a:rPr lang="ca-ES" sz="1400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 Clin Esp 2002;202(5):280-8</a:t>
            </a:r>
            <a:endParaRPr lang="ca-E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contenido"/>
          <p:cNvSpPr>
            <a:spLocks noGrp="1"/>
          </p:cNvSpPr>
          <p:nvPr>
            <p:ph idx="1"/>
          </p:nvPr>
        </p:nvSpPr>
        <p:spPr>
          <a:xfrm>
            <a:off x="323850" y="1481138"/>
            <a:ext cx="8640763" cy="5116512"/>
          </a:xfrm>
        </p:spPr>
        <p:txBody>
          <a:bodyPr/>
          <a:lstStyle/>
          <a:p>
            <a:pPr eaLnBrk="1" hangingPunct="1"/>
            <a:r>
              <a:rPr lang="ca-ES" sz="2400" smtClean="0">
                <a:latin typeface="Calibri" pitchFamily="34" charset="0"/>
              </a:rPr>
              <a:t>Demencia</a:t>
            </a:r>
          </a:p>
          <a:p>
            <a:pPr eaLnBrk="1" hangingPunct="1"/>
            <a:r>
              <a:rPr lang="ca-ES" sz="2400" smtClean="0">
                <a:latin typeface="Calibri" pitchFamily="34" charset="0"/>
              </a:rPr>
              <a:t>Lesiones cerebrales localizadas</a:t>
            </a:r>
          </a:p>
          <a:p>
            <a:pPr lvl="1" eaLnBrk="1" hangingPunct="1"/>
            <a:r>
              <a:rPr lang="es-ES" sz="2000" smtClean="0">
                <a:latin typeface="Calibri" pitchFamily="34" charset="0"/>
              </a:rPr>
              <a:t>Alteraciones primarias del lenguaje (afasia de Wernicke)</a:t>
            </a:r>
          </a:p>
          <a:p>
            <a:pPr lvl="1" eaLnBrk="1" hangingPunct="1"/>
            <a:r>
              <a:rPr lang="es-ES" sz="2000" smtClean="0">
                <a:latin typeface="Calibri" pitchFamily="34" charset="0"/>
              </a:rPr>
              <a:t>Alteraciones puras de la memoria (amnesia global transitoria)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Mutismo acinético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Abulia/acinesia (lesiones frontales)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Ceguera cortical</a:t>
            </a:r>
          </a:p>
          <a:p>
            <a:pPr eaLnBrk="1" hangingPunct="1"/>
            <a:r>
              <a:rPr lang="ca-ES" sz="2400" smtClean="0">
                <a:latin typeface="Calibri" pitchFamily="34" charset="0"/>
              </a:rPr>
              <a:t>Trastornos psiquiátricos</a:t>
            </a:r>
          </a:p>
          <a:p>
            <a:pPr lvl="1" eaLnBrk="1" hangingPunct="1"/>
            <a:r>
              <a:rPr lang="es-ES" sz="2000" smtClean="0">
                <a:latin typeface="Calibri" pitchFamily="34" charset="0"/>
              </a:rPr>
              <a:t>Esquizofrenia y otros trastornos psicóticos</a:t>
            </a:r>
          </a:p>
          <a:p>
            <a:pPr lvl="1" eaLnBrk="1" hangingPunct="1"/>
            <a:r>
              <a:rPr lang="es-ES" sz="2000" smtClean="0">
                <a:latin typeface="Calibri" pitchFamily="34" charset="0"/>
              </a:rPr>
              <a:t>Trastornos afectivos y del estado de ánimo (manía, depresión)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Trastornos disociativos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Trastornos de ansiedad o de angustia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Trastorno facticio y simulación</a:t>
            </a:r>
          </a:p>
          <a:p>
            <a:pPr lvl="1" eaLnBrk="1" hangingPunct="1"/>
            <a:r>
              <a:rPr lang="ca-ES" sz="2000" smtClean="0">
                <a:latin typeface="Calibri" pitchFamily="34" charset="0"/>
              </a:rPr>
              <a:t>Síndrome de Ganser</a:t>
            </a: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200" dirty="0" smtClean="0"/>
              <a:t>2. Descartar  S. </a:t>
            </a:r>
            <a:r>
              <a:rPr lang="ca-ES" sz="3200" dirty="0" err="1" smtClean="0"/>
              <a:t>Confusional</a:t>
            </a:r>
            <a:r>
              <a:rPr lang="ca-ES" sz="3200" dirty="0" smtClean="0"/>
              <a:t>/delirium.</a:t>
            </a:r>
            <a:br>
              <a:rPr lang="ca-ES" sz="3200" dirty="0" smtClean="0"/>
            </a:br>
            <a:r>
              <a:rPr lang="ca-ES" sz="3200" dirty="0" smtClean="0"/>
              <a:t>DIAGNOSTICO DIFERENCIAL</a:t>
            </a:r>
            <a:endParaRPr lang="ca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6238473"/>
            <a:ext cx="4464496" cy="4308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 err="1"/>
              <a:t>Tejeiro</a:t>
            </a:r>
            <a:r>
              <a:rPr lang="ca-ES" sz="1050" dirty="0"/>
              <a:t> J, Gómez B. </a:t>
            </a:r>
            <a:r>
              <a:rPr lang="es-ES" sz="1050" dirty="0"/>
              <a:t>Guía diagnóstica y terapéutica del síndrome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 err="1"/>
              <a:t>confusional</a:t>
            </a:r>
            <a:r>
              <a:rPr lang="ca-ES" sz="1050" dirty="0"/>
              <a:t> </a:t>
            </a:r>
            <a:r>
              <a:rPr lang="ca-ES" sz="1050" dirty="0" err="1"/>
              <a:t>agudo</a:t>
            </a:r>
            <a:r>
              <a:rPr lang="ca-ES" sz="1050" dirty="0"/>
              <a:t>. </a:t>
            </a:r>
            <a:r>
              <a:rPr lang="fr-FR" sz="1050" i="1" dirty="0" err="1"/>
              <a:t>Rev</a:t>
            </a:r>
            <a:r>
              <a:rPr lang="fr-FR" sz="1050" i="1" dirty="0"/>
              <a:t> Clin Esp 2002;202(5):280-8</a:t>
            </a:r>
            <a:endParaRPr lang="ca-ES" sz="1050" dirty="0"/>
          </a:p>
        </p:txBody>
      </p:sp>
      <p:pic>
        <p:nvPicPr>
          <p:cNvPr id="46086" name="Picture 2" descr="http://viajerosblog.com/wp-content/uploads/2011/07/cerveceria_deli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068638"/>
            <a:ext cx="2809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600" dirty="0" smtClean="0"/>
              <a:t>Per començar, quelcom conegut per vosaltres...</a:t>
            </a:r>
            <a:endParaRPr lang="ca-ES" sz="3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900113" y="5654675"/>
            <a:ext cx="3311525" cy="51117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dirty="0" err="1" smtClean="0"/>
              <a:t>Quetiapina</a:t>
            </a:r>
            <a:r>
              <a:rPr lang="ca-ES" dirty="0" smtClean="0"/>
              <a:t>+</a:t>
            </a:r>
            <a:r>
              <a:rPr lang="ca-ES" dirty="0" err="1" smtClean="0"/>
              <a:t>Risperidona</a:t>
            </a:r>
            <a:r>
              <a:rPr lang="ca-ES" dirty="0" smtClean="0"/>
              <a:t>+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dirty="0" err="1" smtClean="0"/>
              <a:t>Trazodona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5508625" y="5589588"/>
            <a:ext cx="2962275" cy="50323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dirty="0" err="1" smtClean="0"/>
              <a:t>Paliperidona</a:t>
            </a:r>
            <a:r>
              <a:rPr lang="ca-ES" dirty="0" smtClean="0"/>
              <a:t>+</a:t>
            </a:r>
            <a:r>
              <a:rPr lang="ca-ES" dirty="0" err="1" smtClean="0"/>
              <a:t>Risperidona</a:t>
            </a:r>
            <a:endParaRPr lang="ca-ES" dirty="0"/>
          </a:p>
        </p:txBody>
      </p:sp>
      <p:sp>
        <p:nvSpPr>
          <p:cNvPr id="27652" name="5 Marcador de contenido"/>
          <p:cNvSpPr>
            <a:spLocks noGrp="1"/>
          </p:cNvSpPr>
          <p:nvPr>
            <p:ph sz="quarter" idx="2"/>
          </p:nvPr>
        </p:nvSpPr>
        <p:spPr>
          <a:xfrm>
            <a:off x="531813" y="1700213"/>
            <a:ext cx="4040187" cy="3941762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ca-ES" sz="1800" smtClean="0"/>
              <a:t>Artur té 86 a. Casat, amb 2 filles. És enginyer industrial. Caràcter dominant.</a:t>
            </a:r>
          </a:p>
          <a:p>
            <a:pPr eaLnBrk="1" hangingPunct="1"/>
            <a:r>
              <a:rPr lang="ca-ES" sz="1800" smtClean="0"/>
              <a:t>Fa 8 mesos diagnosticat de probable D. Alzheimer (EAIA Demències).</a:t>
            </a:r>
          </a:p>
          <a:p>
            <a:pPr eaLnBrk="1" hangingPunct="1"/>
            <a:r>
              <a:rPr lang="ca-ES" sz="1800" smtClean="0"/>
              <a:t>Trastorn de memòria recent, agressivitat, irritabilitat, anosognòsia. La seva dona té por.</a:t>
            </a:r>
          </a:p>
          <a:p>
            <a:pPr eaLnBrk="1" hangingPunct="1"/>
            <a:r>
              <a:rPr lang="ca-ES" sz="1800" smtClean="0"/>
              <a:t>Ingressa a U. Psicogeriatria per indicació de neuròleg per tractar els SPCD.</a:t>
            </a:r>
          </a:p>
          <a:p>
            <a:pPr eaLnBrk="1" hangingPunct="1"/>
            <a:endParaRPr lang="ca-ES" sz="1800" smtClean="0"/>
          </a:p>
        </p:txBody>
      </p:sp>
      <p:sp>
        <p:nvSpPr>
          <p:cNvPr id="27653" name="7 Marcador de contenido"/>
          <p:cNvSpPr>
            <a:spLocks noGrp="1"/>
          </p:cNvSpPr>
          <p:nvPr>
            <p:ph sz="quarter" idx="4"/>
          </p:nvPr>
        </p:nvSpPr>
        <p:spPr>
          <a:xfrm>
            <a:off x="4643438" y="1700213"/>
            <a:ext cx="4041775" cy="3941762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ca-ES" sz="1800" smtClean="0"/>
              <a:t>Josep té 66 a. Divorciat. Amb parella estable fa 4 anys. Caràcter rígid. Enolisme. Iniciat procés d’incapacitació.</a:t>
            </a:r>
          </a:p>
          <a:p>
            <a:pPr eaLnBrk="1" hangingPunct="1">
              <a:spcBef>
                <a:spcPts val="400"/>
              </a:spcBef>
            </a:pPr>
            <a:r>
              <a:rPr lang="ca-ES" sz="1800" smtClean="0"/>
              <a:t>Fa 6 mesos diagnosticat de probable demència  vascular.</a:t>
            </a:r>
          </a:p>
          <a:p>
            <a:pPr eaLnBrk="1" hangingPunct="1">
              <a:spcBef>
                <a:spcPts val="400"/>
              </a:spcBef>
            </a:pPr>
            <a:r>
              <a:rPr lang="ca-ES" sz="1800" smtClean="0"/>
              <a:t>Trastorn de memòria episòdica, deliris, desconfiança extrema i  agressivitat.</a:t>
            </a:r>
          </a:p>
          <a:p>
            <a:pPr eaLnBrk="1" hangingPunct="1">
              <a:spcBef>
                <a:spcPts val="400"/>
              </a:spcBef>
            </a:pPr>
            <a:r>
              <a:rPr lang="ca-ES" sz="1800" smtClean="0"/>
              <a:t>Ha ingressat 3 cops per UCIAS amb intervenció de les FOP per agressió a la parella.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contenido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608513"/>
          </a:xfrm>
        </p:spPr>
        <p:txBody>
          <a:bodyPr/>
          <a:lstStyle/>
          <a:p>
            <a:pPr eaLnBrk="1" hangingPunct="1"/>
            <a:r>
              <a:rPr lang="es-ES" sz="1800" b="1" smtClean="0">
                <a:latin typeface="Calibri" pitchFamily="34" charset="0"/>
              </a:rPr>
              <a:t>1. El tratamiento farmacológico ha de evitarse  </a:t>
            </a:r>
            <a:r>
              <a:rPr lang="es-ES" sz="1800" smtClean="0">
                <a:latin typeface="Calibri" pitchFamily="34" charset="0"/>
              </a:rPr>
              <a:t>si no es a</a:t>
            </a:r>
            <a:r>
              <a:rPr lang="ca-ES" sz="1800" smtClean="0">
                <a:latin typeface="Calibri" pitchFamily="34" charset="0"/>
              </a:rPr>
              <a:t>bsolutamente necesario.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2. Evitar dentro de lo posible fármacos que bloqueen los receptores adrenérgicos y colinérgicos</a:t>
            </a:r>
            <a:r>
              <a:rPr lang="es-ES" sz="1800" smtClean="0">
                <a:latin typeface="Calibri" pitchFamily="34" charset="0"/>
              </a:rPr>
              <a:t>, que sean muy sedativos o con larga vida media, y los que inhiban las </a:t>
            </a:r>
            <a:r>
              <a:rPr lang="ca-ES" sz="1800" smtClean="0">
                <a:latin typeface="Calibri" pitchFamily="34" charset="0"/>
              </a:rPr>
              <a:t>enzimas metabolizadoras hepáticas.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3. Iniciar con dosis bajas y aumentarlas  lentamente  </a:t>
            </a:r>
            <a:r>
              <a:rPr lang="es-ES" sz="1800" smtClean="0">
                <a:latin typeface="Calibri" pitchFamily="34" charset="0"/>
              </a:rPr>
              <a:t>(como norma general, raramente se recomiendan dosis superiores a la mitad de las </a:t>
            </a:r>
            <a:r>
              <a:rPr lang="ca-ES" sz="1800" smtClean="0">
                <a:latin typeface="Calibri" pitchFamily="34" charset="0"/>
              </a:rPr>
              <a:t>usadas en el adulto)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4. En lugar de tratar efectos secundarios con otro fármaco, es preferible </a:t>
            </a:r>
            <a:r>
              <a:rPr lang="es-ES" sz="1800" smtClean="0">
                <a:latin typeface="Calibri" pitchFamily="34" charset="0"/>
              </a:rPr>
              <a:t>cambiar el fármaco que los origina por una alternativa.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5. Pauta medicamentosa  simple a ser posible, </a:t>
            </a:r>
            <a:r>
              <a:rPr lang="es-ES" sz="1800" smtClean="0">
                <a:latin typeface="Calibri" pitchFamily="34" charset="0"/>
              </a:rPr>
              <a:t>idealmente en una toma diaria.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6. Recordar que a veces la polimedicación psicofarmacológica </a:t>
            </a:r>
            <a:r>
              <a:rPr lang="es-ES" sz="1800" smtClean="0">
                <a:latin typeface="Calibri" pitchFamily="34" charset="0"/>
              </a:rPr>
              <a:t>puede empeorar los SPCD por inducción de efectos iatrogénicos como en el caso del delirium. 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7. Se recomiendan antipsicóticos atípicos: </a:t>
            </a:r>
            <a:r>
              <a:rPr lang="es-ES" sz="1800" smtClean="0">
                <a:latin typeface="Calibri" pitchFamily="34" charset="0"/>
              </a:rPr>
              <a:t>risperidona, quetiapina, olanzapina, clozapina, ziprasidona, amisulpiride y aripiprazol.</a:t>
            </a:r>
          </a:p>
          <a:p>
            <a:pPr eaLnBrk="1" hangingPunct="1"/>
            <a:r>
              <a:rPr lang="es-ES" sz="1800" b="1" smtClean="0">
                <a:latin typeface="Calibri" pitchFamily="34" charset="0"/>
              </a:rPr>
              <a:t>8. En la agitación se han  utilizado antiepilépticos</a:t>
            </a:r>
            <a:r>
              <a:rPr lang="es-ES" sz="1800" smtClean="0">
                <a:latin typeface="Calibri" pitchFamily="34" charset="0"/>
              </a:rPr>
              <a:t>: valproico, carbamazepina, gabapentina, oxcarbamazepina y lamotrigina.</a:t>
            </a:r>
            <a:r>
              <a:rPr lang="es-ES" sz="1800" b="1" smtClean="0">
                <a:latin typeface="Calibri" pitchFamily="34" charset="0"/>
              </a:rPr>
              <a:t> </a:t>
            </a:r>
            <a:endParaRPr lang="es-ES" sz="2400" smtClean="0">
              <a:latin typeface="Calibri" pitchFamily="34" charset="0"/>
            </a:endParaRPr>
          </a:p>
          <a:p>
            <a:pPr eaLnBrk="1" hangingPunct="1"/>
            <a:endParaRPr lang="ca-ES" sz="1600" smtClean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smtClean="0"/>
              <a:t>3. SPCD : Tratamiento </a:t>
            </a:r>
            <a:r>
              <a:rPr lang="ca-ES" sz="3200" dirty="0" err="1" smtClean="0"/>
              <a:t>farmacológico</a:t>
            </a:r>
            <a:r>
              <a:rPr lang="ca-ES" sz="3200" dirty="0" smtClean="0"/>
              <a:t> - 1</a:t>
            </a:r>
            <a:endParaRPr lang="ca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6021288"/>
            <a:ext cx="7200800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 err="1"/>
              <a:t>Consenso</a:t>
            </a:r>
            <a:r>
              <a:rPr lang="ca-ES" sz="1400" dirty="0"/>
              <a:t> Español sobre </a:t>
            </a:r>
            <a:r>
              <a:rPr lang="ca-ES" sz="1400" dirty="0" err="1"/>
              <a:t>Demencias</a:t>
            </a:r>
            <a:r>
              <a:rPr lang="ca-ES" sz="1400" dirty="0"/>
              <a:t>- </a:t>
            </a:r>
            <a:r>
              <a:rPr lang="ca-ES" sz="1400" dirty="0" err="1"/>
              <a:t>SEPG</a:t>
            </a:r>
            <a:r>
              <a:rPr lang="ca-ES" sz="1400" dirty="0"/>
              <a:t>.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/>
              <a:t>PRACTICE GUIDELINE FOR THE </a:t>
            </a:r>
            <a:r>
              <a:rPr lang="ca-ES" sz="1400" dirty="0" err="1"/>
              <a:t>Treatment</a:t>
            </a:r>
            <a:r>
              <a:rPr lang="ca-ES" sz="1400" dirty="0"/>
              <a:t> of </a:t>
            </a:r>
            <a:r>
              <a:rPr lang="ca-ES" sz="1400" dirty="0" err="1"/>
              <a:t>Patients</a:t>
            </a:r>
            <a:r>
              <a:rPr lang="ca-ES" sz="1400" dirty="0"/>
              <a:t> </a:t>
            </a:r>
            <a:r>
              <a:rPr lang="ca-ES" sz="1400" dirty="0" err="1"/>
              <a:t>With</a:t>
            </a:r>
            <a:r>
              <a:rPr lang="ca-ES" sz="1400" dirty="0"/>
              <a:t> </a:t>
            </a:r>
            <a:r>
              <a:rPr lang="ca-ES" sz="1400" dirty="0" err="1"/>
              <a:t>Alzheimer’s</a:t>
            </a:r>
            <a:r>
              <a:rPr lang="ca-ES" sz="1400" dirty="0"/>
              <a:t> </a:t>
            </a:r>
            <a:r>
              <a:rPr lang="ca-ES" sz="1400" dirty="0" err="1"/>
              <a:t>Disease</a:t>
            </a:r>
            <a:r>
              <a:rPr lang="ca-ES" sz="1400" dirty="0"/>
              <a:t> and </a:t>
            </a:r>
            <a:r>
              <a:rPr lang="ca-ES" sz="1400" dirty="0" err="1"/>
              <a:t>Other</a:t>
            </a:r>
            <a:r>
              <a:rPr lang="ca-ES" sz="1400" dirty="0"/>
              <a:t> </a:t>
            </a:r>
            <a:r>
              <a:rPr lang="ca-ES" sz="1400" dirty="0" err="1"/>
              <a:t>Dementias</a:t>
            </a:r>
            <a:r>
              <a:rPr lang="ca-ES" sz="1400" dirty="0"/>
              <a:t>. APA 2007.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contenido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319587"/>
          </a:xfrm>
        </p:spPr>
        <p:txBody>
          <a:bodyPr/>
          <a:lstStyle/>
          <a:p>
            <a:pPr eaLnBrk="1" hangingPunct="1"/>
            <a:r>
              <a:rPr lang="es-ES" sz="2400" b="1" smtClean="0">
                <a:latin typeface="Calibri" pitchFamily="34" charset="0"/>
              </a:rPr>
              <a:t>La Rivastigmina puede ser útil en la agitación en DCLewy.</a:t>
            </a:r>
          </a:p>
          <a:p>
            <a:pPr eaLnBrk="1" hangingPunct="1"/>
            <a:r>
              <a:rPr lang="es-ES" sz="2400" b="1" smtClean="0">
                <a:latin typeface="Calibri" pitchFamily="34" charset="0"/>
              </a:rPr>
              <a:t>EN EL TRATAMIENTO DE LOS SPCD NO EXISTEN ENSAYOS CLÍNICOS TOTALMENTE CONCLUYENTES.</a:t>
            </a:r>
          </a:p>
          <a:p>
            <a:pPr eaLnBrk="1" hangingPunct="1"/>
            <a:r>
              <a:rPr lang="es-ES" sz="2400" b="1" smtClean="0">
                <a:latin typeface="Calibri" pitchFamily="34" charset="0"/>
              </a:rPr>
              <a:t>RESULTADOS POCO SIGNIFICATIVOS, TIEMPO DE OBSERVACION LIMITADO, ETC.</a:t>
            </a:r>
          </a:p>
          <a:p>
            <a:pPr eaLnBrk="1" hangingPunct="1"/>
            <a:r>
              <a:rPr lang="es-ES" sz="2400" b="1" smtClean="0">
                <a:latin typeface="Calibri" pitchFamily="34" charset="0"/>
              </a:rPr>
              <a:t>EL TRATAMIENTO NO FARMACOLOGICO HA DE SER TENIDO EN CUENTA.</a:t>
            </a:r>
          </a:p>
          <a:p>
            <a:pPr eaLnBrk="1" hangingPunct="1"/>
            <a:r>
              <a:rPr lang="es-ES" sz="2800" b="1" smtClean="0">
                <a:solidFill>
                  <a:srgbClr val="FF0000"/>
                </a:solidFill>
                <a:latin typeface="Calibri" pitchFamily="34" charset="0"/>
              </a:rPr>
              <a:t>Los pacientes y las familias deben ser informados </a:t>
            </a:r>
            <a:r>
              <a:rPr lang="es-ES" sz="2800" smtClean="0">
                <a:solidFill>
                  <a:srgbClr val="FF0000"/>
                </a:solidFill>
                <a:latin typeface="Calibri" pitchFamily="34" charset="0"/>
              </a:rPr>
              <a:t>de los potenciales efectos adversos de los antipsicóticos y particularmente de su riesgo de mortalidad. </a:t>
            </a:r>
          </a:p>
          <a:p>
            <a:pPr eaLnBrk="1" hangingPunct="1"/>
            <a:endParaRPr lang="es-ES" sz="2400" smtClean="0">
              <a:latin typeface="Calibri" pitchFamily="34" charset="0"/>
            </a:endParaRPr>
          </a:p>
          <a:p>
            <a:pPr eaLnBrk="1" hangingPunct="1"/>
            <a:endParaRPr lang="es-ES" sz="2400" smtClean="0">
              <a:latin typeface="Calibri" pitchFamily="34" charset="0"/>
            </a:endParaRPr>
          </a:p>
          <a:p>
            <a:pPr eaLnBrk="1" hangingPunct="1"/>
            <a:endParaRPr lang="ca-ES" sz="1600" smtClean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smtClean="0"/>
              <a:t>3. </a:t>
            </a:r>
            <a:r>
              <a:rPr lang="ca-ES" sz="3200" dirty="0" err="1" smtClean="0"/>
              <a:t>SPCD</a:t>
            </a:r>
            <a:r>
              <a:rPr lang="ca-ES" sz="3200" dirty="0" smtClean="0"/>
              <a:t>: Tratamiento </a:t>
            </a:r>
            <a:r>
              <a:rPr lang="ca-ES" sz="3200" dirty="0" err="1" smtClean="0"/>
              <a:t>farmacológico</a:t>
            </a:r>
            <a:r>
              <a:rPr lang="ca-ES" sz="3200" dirty="0" smtClean="0"/>
              <a:t> - 2</a:t>
            </a:r>
            <a:endParaRPr lang="ca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5805264"/>
            <a:ext cx="7200800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 err="1"/>
              <a:t>Consenso</a:t>
            </a:r>
            <a:r>
              <a:rPr lang="ca-ES" sz="1400" dirty="0"/>
              <a:t> Español sobre </a:t>
            </a:r>
            <a:r>
              <a:rPr lang="ca-ES" sz="1400" dirty="0" err="1"/>
              <a:t>Demencias</a:t>
            </a:r>
            <a:r>
              <a:rPr lang="ca-ES" sz="1400" dirty="0"/>
              <a:t>- </a:t>
            </a:r>
            <a:r>
              <a:rPr lang="ca-ES" sz="1400" dirty="0" err="1"/>
              <a:t>SEPG</a:t>
            </a:r>
            <a:r>
              <a:rPr lang="ca-ES" sz="1400" dirty="0"/>
              <a:t>.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/>
              <a:t>PRACTICE GUIDELINE FOR THE </a:t>
            </a:r>
            <a:r>
              <a:rPr lang="ca-ES" sz="1400" dirty="0" err="1"/>
              <a:t>Treatment</a:t>
            </a:r>
            <a:r>
              <a:rPr lang="ca-ES" sz="1400" dirty="0"/>
              <a:t> of </a:t>
            </a:r>
            <a:r>
              <a:rPr lang="ca-ES" sz="1400" dirty="0" err="1"/>
              <a:t>Patients</a:t>
            </a:r>
            <a:r>
              <a:rPr lang="ca-ES" sz="1400" dirty="0"/>
              <a:t> </a:t>
            </a:r>
            <a:r>
              <a:rPr lang="ca-ES" sz="1400" dirty="0" err="1"/>
              <a:t>With</a:t>
            </a:r>
            <a:r>
              <a:rPr lang="ca-ES" sz="1400" dirty="0"/>
              <a:t> </a:t>
            </a:r>
            <a:r>
              <a:rPr lang="ca-ES" sz="1400" dirty="0" err="1"/>
              <a:t>Alzheimer’s</a:t>
            </a:r>
            <a:r>
              <a:rPr lang="ca-ES" sz="1400" dirty="0"/>
              <a:t> </a:t>
            </a:r>
            <a:r>
              <a:rPr lang="ca-ES" sz="1400" dirty="0" err="1"/>
              <a:t>Disease</a:t>
            </a:r>
            <a:r>
              <a:rPr lang="ca-ES" sz="1400" dirty="0"/>
              <a:t> and </a:t>
            </a:r>
            <a:r>
              <a:rPr lang="ca-ES" sz="1400" dirty="0" err="1"/>
              <a:t>Other</a:t>
            </a:r>
            <a:r>
              <a:rPr lang="ca-ES" sz="1400" dirty="0"/>
              <a:t> </a:t>
            </a:r>
            <a:r>
              <a:rPr lang="ca-ES" sz="1400" dirty="0" err="1"/>
              <a:t>Dementias</a:t>
            </a:r>
            <a:r>
              <a:rPr lang="ca-ES" sz="1400" dirty="0"/>
              <a:t>. APA 2007.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2" y="260647"/>
          <a:ext cx="8784975" cy="533050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39016"/>
                <a:gridCol w="1416102"/>
                <a:gridCol w="2660481"/>
                <a:gridCol w="3269376"/>
              </a:tblGrid>
              <a:tr h="432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dirty="0" err="1"/>
                        <a:t>Farmaco</a:t>
                      </a:r>
                      <a:endParaRPr lang="es-ES" sz="1800" b="1" i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/>
                        <a:t>Dosis</a:t>
                      </a:r>
                      <a:endParaRPr lang="es-ES" sz="1800" b="1" i="1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/>
                        <a:t>Efectos adversos</a:t>
                      </a:r>
                      <a:endParaRPr lang="es-ES" sz="1800" b="1" i="1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dirty="0" err="1"/>
                        <a:t>Comentarios</a:t>
                      </a:r>
                      <a:endParaRPr lang="es-ES" sz="1800" b="1" i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</a:tr>
              <a:tr h="181870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/>
                        <a:t>Haloperidol</a:t>
                      </a:r>
                      <a:endParaRPr lang="es-ES" sz="18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2 </a:t>
                      </a:r>
                      <a:r>
                        <a:rPr lang="en-US" sz="1600" dirty="0" smtClean="0"/>
                        <a:t>-10 mg/d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ym typeface="Wingdings"/>
                        </a:rPr>
                        <a:t></a:t>
                      </a:r>
                      <a:r>
                        <a:rPr lang="en-US" sz="1600" dirty="0" err="1"/>
                        <a:t>efectos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extrapiramidales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Efectos </a:t>
                      </a:r>
                      <a:r>
                        <a:rPr lang="es-ES" sz="1600" dirty="0" err="1"/>
                        <a:t>anticolinérgicos</a:t>
                      </a:r>
                      <a:r>
                        <a:rPr lang="es-ES" sz="1600" dirty="0"/>
                        <a:t> (agitación, </a:t>
                      </a:r>
                      <a:r>
                        <a:rPr lang="es-ES" sz="1600" dirty="0" err="1"/>
                        <a:t>confusion</a:t>
                      </a:r>
                      <a:r>
                        <a:rPr lang="es-ES" sz="1600" dirty="0"/>
                        <a:t>, sequedad boca, RAO, </a:t>
                      </a:r>
                      <a:r>
                        <a:rPr lang="es-ES" sz="1600" dirty="0" err="1"/>
                        <a:t>etc</a:t>
                      </a:r>
                      <a:r>
                        <a:rPr lang="es-ES" sz="1600" dirty="0"/>
                        <a:t>)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ym typeface="Wingdings"/>
                        </a:rPr>
                        <a:t></a:t>
                      </a:r>
                      <a:r>
                        <a:rPr lang="en-US" sz="1600" dirty="0"/>
                        <a:t> </a:t>
                      </a:r>
                      <a:r>
                        <a:rPr lang="es-ES" sz="1600" dirty="0"/>
                        <a:t>S. </a:t>
                      </a:r>
                      <a:r>
                        <a:rPr lang="es-ES" sz="1600" dirty="0" err="1"/>
                        <a:t>Neuro</a:t>
                      </a:r>
                      <a:r>
                        <a:rPr lang="es-ES" sz="1600" dirty="0"/>
                        <a:t>. Maligno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/>
                        <a:t>Antipsicotico</a:t>
                      </a:r>
                      <a:r>
                        <a:rPr lang="es-ES" sz="1600" dirty="0"/>
                        <a:t> típico. 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Mejor no usar o solo como rescate.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</a:tr>
              <a:tr h="18254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Risperidona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0,25-1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mg </a:t>
                      </a: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/d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/>
                        </a:rPr>
                        <a:t>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Riesgo AVC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/>
                        </a:rPr>
                        <a:t>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efectos </a:t>
                      </a: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extrapiramidales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Hipotensión.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 en DC </a:t>
                      </a: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Lewy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</a:t>
                      </a: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unico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con indicación para el </a:t>
                      </a: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tto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de los </a:t>
                      </a:r>
                      <a:r>
                        <a:rPr lang="es-ES" sz="160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síntomas psicóticos</a:t>
                      </a: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 la demencia por la Agencia Española del </a:t>
                      </a: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Medicamento. Receta con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“validación”.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525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/>
                        <a:t>Quetiapina</a:t>
                      </a:r>
                      <a:endParaRPr lang="es-ES" sz="18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smtClean="0"/>
                        <a:t>25-150 </a:t>
                      </a:r>
                      <a:r>
                        <a:rPr lang="es-ES" sz="1600" dirty="0"/>
                        <a:t>mg/d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No efectos </a:t>
                      </a:r>
                      <a:r>
                        <a:rPr lang="es-ES" sz="1600" dirty="0" err="1"/>
                        <a:t>extrapiramidales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/>
                        <a:t>Util</a:t>
                      </a:r>
                      <a:r>
                        <a:rPr lang="es-ES" sz="1600" dirty="0"/>
                        <a:t> en </a:t>
                      </a:r>
                      <a:r>
                        <a:rPr lang="es-ES" sz="1600" dirty="0" err="1"/>
                        <a:t>DCLewy</a:t>
                      </a:r>
                      <a:r>
                        <a:rPr lang="es-ES" sz="1600" dirty="0"/>
                        <a:t> y Demencia-Parkinson. No licenciada en demencias. </a:t>
                      </a:r>
                      <a:r>
                        <a:rPr lang="es-ES" sz="1600" dirty="0" smtClean="0"/>
                        <a:t>Con </a:t>
                      </a:r>
                      <a:r>
                        <a:rPr lang="es-ES" sz="1600" dirty="0"/>
                        <a:t>“validación”.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</a:tr>
              <a:tr h="5017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Olanzapina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2,5-10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mg/d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/>
                        </a:rPr>
                        <a:t>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Riesgo AVC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/>
                        </a:rPr>
                        <a:t></a:t>
                      </a: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extrapiramidalismo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Síntomas</a:t>
                      </a:r>
                      <a:r>
                        <a:rPr lang="es-ES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psicóticos.              </a:t>
                      </a: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autorizada por la AEM.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27584" y="5805264"/>
            <a:ext cx="813690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i="1" dirty="0">
                <a:latin typeface="Calibri" pitchFamily="34" charset="0"/>
              </a:rPr>
              <a:t>* </a:t>
            </a:r>
            <a:r>
              <a:rPr lang="ca-ES" sz="1200" i="1" dirty="0" err="1">
                <a:latin typeface="Calibri" pitchFamily="34" charset="0"/>
              </a:rPr>
              <a:t>Consenso</a:t>
            </a:r>
            <a:r>
              <a:rPr lang="ca-ES" sz="1200" i="1" dirty="0">
                <a:latin typeface="Calibri" pitchFamily="34" charset="0"/>
              </a:rPr>
              <a:t> Español sobre </a:t>
            </a:r>
            <a:r>
              <a:rPr lang="ca-ES" sz="1200" i="1" dirty="0" err="1">
                <a:latin typeface="Calibri" pitchFamily="34" charset="0"/>
              </a:rPr>
              <a:t>Demencias</a:t>
            </a:r>
            <a:r>
              <a:rPr lang="ca-ES" sz="1200" i="1" dirty="0">
                <a:latin typeface="Calibri" pitchFamily="34" charset="0"/>
              </a:rPr>
              <a:t>- </a:t>
            </a:r>
            <a:r>
              <a:rPr lang="ca-ES" sz="1200" i="1" dirty="0" err="1">
                <a:latin typeface="Calibri" pitchFamily="34" charset="0"/>
              </a:rPr>
              <a:t>SEPG</a:t>
            </a:r>
            <a:r>
              <a:rPr lang="ca-ES" sz="1200" i="1" dirty="0">
                <a:latin typeface="Calibri" pitchFamily="34" charset="0"/>
              </a:rPr>
              <a:t>.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i="1" dirty="0">
                <a:latin typeface="Calibri" pitchFamily="34" charset="0"/>
              </a:rPr>
              <a:t>* PRACTICE GUIDELINE FOR THE </a:t>
            </a:r>
            <a:r>
              <a:rPr lang="ca-ES" sz="1200" i="1" dirty="0" err="1">
                <a:latin typeface="Calibri" pitchFamily="34" charset="0"/>
              </a:rPr>
              <a:t>Treatment</a:t>
            </a:r>
            <a:r>
              <a:rPr lang="ca-ES" sz="1200" i="1" dirty="0">
                <a:latin typeface="Calibri" pitchFamily="34" charset="0"/>
              </a:rPr>
              <a:t> of </a:t>
            </a:r>
            <a:r>
              <a:rPr lang="ca-ES" sz="1200" i="1" dirty="0" err="1">
                <a:latin typeface="Calibri" pitchFamily="34" charset="0"/>
              </a:rPr>
              <a:t>Patients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With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Alzheimer’s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Disease</a:t>
            </a:r>
            <a:r>
              <a:rPr lang="ca-ES" sz="1200" i="1" dirty="0">
                <a:latin typeface="Calibri" pitchFamily="34" charset="0"/>
              </a:rPr>
              <a:t> and </a:t>
            </a:r>
            <a:r>
              <a:rPr lang="ca-ES" sz="1200" i="1" dirty="0" err="1">
                <a:latin typeface="Calibri" pitchFamily="34" charset="0"/>
              </a:rPr>
              <a:t>Other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Dementias</a:t>
            </a:r>
            <a:r>
              <a:rPr lang="ca-ES" sz="1200" i="1" dirty="0">
                <a:latin typeface="Calibri" pitchFamily="34" charset="0"/>
              </a:rPr>
              <a:t>. APA 2007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i="1" dirty="0">
                <a:latin typeface="Calibri" pitchFamily="34" charset="0"/>
              </a:rPr>
              <a:t>* </a:t>
            </a:r>
            <a:r>
              <a:rPr lang="ca-ES" sz="1200" i="1" dirty="0" err="1">
                <a:latin typeface="Calibri" pitchFamily="34" charset="0"/>
              </a:rPr>
              <a:t>Press</a:t>
            </a:r>
            <a:r>
              <a:rPr lang="ca-ES" sz="1200" i="1" dirty="0">
                <a:latin typeface="Calibri" pitchFamily="34" charset="0"/>
              </a:rPr>
              <a:t> D, Alexander </a:t>
            </a:r>
            <a:r>
              <a:rPr lang="ca-ES" sz="1200" i="1" dirty="0" err="1">
                <a:latin typeface="Calibri" pitchFamily="34" charset="0"/>
              </a:rPr>
              <a:t>M.Treatment</a:t>
            </a:r>
            <a:r>
              <a:rPr lang="ca-ES" sz="1200" i="1" dirty="0">
                <a:latin typeface="Calibri" pitchFamily="34" charset="0"/>
              </a:rPr>
              <a:t> of </a:t>
            </a:r>
            <a:r>
              <a:rPr lang="ca-ES" sz="1200" i="1" dirty="0" err="1">
                <a:latin typeface="Calibri" pitchFamily="34" charset="0"/>
              </a:rPr>
              <a:t>behavioral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symptoms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related</a:t>
            </a:r>
            <a:r>
              <a:rPr lang="ca-ES" sz="1200" i="1" dirty="0">
                <a:latin typeface="Calibri" pitchFamily="34" charset="0"/>
              </a:rPr>
              <a:t> to </a:t>
            </a:r>
            <a:r>
              <a:rPr lang="ca-ES" sz="1200" i="1" dirty="0" err="1">
                <a:latin typeface="Calibri" pitchFamily="34" charset="0"/>
              </a:rPr>
              <a:t>dementia</a:t>
            </a:r>
            <a:r>
              <a:rPr lang="ca-ES" sz="1200" i="1" dirty="0">
                <a:latin typeface="Calibri" pitchFamily="34" charset="0"/>
              </a:rPr>
              <a:t>. </a:t>
            </a:r>
            <a:r>
              <a:rPr lang="ca-ES" sz="1200" i="1" dirty="0" err="1">
                <a:latin typeface="Calibri" pitchFamily="34" charset="0"/>
              </a:rPr>
              <a:t>UPtoDate</a:t>
            </a:r>
            <a:r>
              <a:rPr lang="ca-ES" sz="1200" i="1" dirty="0">
                <a:latin typeface="Calibri" pitchFamily="34" charset="0"/>
              </a:rPr>
              <a:t>  </a:t>
            </a:r>
            <a:r>
              <a:rPr lang="ca-ES" sz="1200" i="1" dirty="0" err="1">
                <a:latin typeface="Calibri" pitchFamily="34" charset="0"/>
              </a:rPr>
              <a:t>junio</a:t>
            </a:r>
            <a:r>
              <a:rPr lang="ca-ES" sz="1200" i="1" dirty="0">
                <a:latin typeface="Calibri" pitchFamily="34" charset="0"/>
              </a:rPr>
              <a:t> 2009</a:t>
            </a:r>
            <a:endParaRPr lang="es-ES" sz="12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3" y="260647"/>
          <a:ext cx="8712968" cy="5556473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27222"/>
                <a:gridCol w="1585281"/>
                <a:gridCol w="2457887"/>
                <a:gridCol w="3242578"/>
              </a:tblGrid>
              <a:tr h="4490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dirty="0" err="1"/>
                        <a:t>Farmaco</a:t>
                      </a:r>
                      <a:endParaRPr lang="es-ES" sz="1800" b="1" i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dirty="0" err="1"/>
                        <a:t>Dosis</a:t>
                      </a:r>
                      <a:endParaRPr lang="es-ES" sz="1800" b="1" i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dirty="0" err="1"/>
                        <a:t>Efectos</a:t>
                      </a:r>
                      <a:r>
                        <a:rPr lang="en-US" sz="1600" b="1" i="1" dirty="0"/>
                        <a:t> </a:t>
                      </a:r>
                      <a:r>
                        <a:rPr lang="en-US" sz="1600" b="1" i="1" dirty="0" err="1"/>
                        <a:t>adversos</a:t>
                      </a:r>
                      <a:endParaRPr lang="es-ES" sz="1800" b="1" i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dirty="0" err="1"/>
                        <a:t>Comentarios</a:t>
                      </a:r>
                      <a:endParaRPr lang="es-ES" sz="1800" b="1" i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1"/>
                    </a:solidFill>
                  </a:tcPr>
                </a:tc>
              </a:tr>
              <a:tr h="16194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/>
                        <a:t>Trazodona</a:t>
                      </a:r>
                      <a:endParaRPr lang="es-ES" sz="18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/>
                        <a:t>50 a 300 mg/d</a:t>
                      </a:r>
                      <a:endParaRPr lang="es-ES" sz="180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Sedación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Hipotensión postural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Sequedad boca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Antidepresivo NO ISRS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/>
                        <a:t>Util</a:t>
                      </a:r>
                      <a:r>
                        <a:rPr lang="es-ES" sz="1600" dirty="0"/>
                        <a:t> en la agitación.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/>
                        <a:t>Util</a:t>
                      </a:r>
                      <a:r>
                        <a:rPr lang="es-ES" sz="1600" dirty="0"/>
                        <a:t> en insomnio.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</a:tr>
              <a:tr h="7982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Rivastigmina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a 12 mg/d</a:t>
                      </a:r>
                      <a:endParaRPr lang="es-E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Nauseas, vómitos, mareos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IACE. 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Util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agitación de </a:t>
                      </a:r>
                      <a:r>
                        <a:rPr lang="es-ES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DCLewy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79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/>
                        <a:t>Citalopram</a:t>
                      </a:r>
                      <a:endParaRPr lang="es-ES" sz="18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20-30 mg/d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Náuseas, vómitos, pérdida de apetito y de peso, ansiedad, agitación, </a:t>
                      </a:r>
                      <a:r>
                        <a:rPr lang="es-ES" sz="1600" dirty="0" err="1" smtClean="0"/>
                        <a:t>acatísia</a:t>
                      </a:r>
                      <a:r>
                        <a:rPr lang="es-ES" sz="1600" dirty="0"/>
                        <a:t>, parkinsonismo y disfunción sexual,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ISRS-Antidepresivo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/>
                        <a:t>Util</a:t>
                      </a:r>
                      <a:r>
                        <a:rPr lang="es-ES" sz="1600" dirty="0"/>
                        <a:t> en agitación.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</a:tr>
              <a:tr h="7937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/>
                        <a:t>Mirtazapina</a:t>
                      </a:r>
                      <a:endParaRPr lang="es-ES" sz="18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15 mg/ d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/>
                        <a:t>ISRS-Antidepresivo</a:t>
                      </a:r>
                      <a:endParaRPr lang="es-ES" sz="1800" dirty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err="1"/>
                        <a:t>Util</a:t>
                      </a:r>
                      <a:r>
                        <a:rPr lang="es-ES" sz="1600" dirty="0"/>
                        <a:t> en insomnio. </a:t>
                      </a:r>
                      <a:r>
                        <a:rPr lang="es-ES" sz="1600" dirty="0" err="1" smtClean="0"/>
                        <a:t>Orexígeno</a:t>
                      </a:r>
                      <a:r>
                        <a:rPr lang="es-ES" sz="1600" dirty="0" smtClean="0"/>
                        <a:t>.</a:t>
                      </a:r>
                      <a:endParaRPr lang="es-ES" sz="18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/>
                </a:tc>
              </a:tr>
              <a:tr h="2764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Lorazepam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0,5 – 4 mg/d</a:t>
                      </a:r>
                      <a:endParaRPr lang="es-E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/>
                        </a:rPr>
                        <a:t>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deterioro cognitivo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Sedación excesiva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Insomnio, ansiedad.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64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Zolpidem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5-10 mg</a:t>
                      </a:r>
                      <a:endParaRPr lang="es-E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Insomnio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49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Clometiazol</a:t>
                      </a:r>
                      <a:endParaRPr lang="es-E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192 mg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Insomnio</a:t>
                      </a:r>
                      <a:endParaRPr lang="es-E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827584" y="6095037"/>
            <a:ext cx="813690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i="1" dirty="0">
                <a:latin typeface="Calibri" pitchFamily="34" charset="0"/>
              </a:rPr>
              <a:t>* </a:t>
            </a:r>
            <a:r>
              <a:rPr lang="ca-ES" sz="1200" i="1" dirty="0" err="1">
                <a:latin typeface="Calibri" pitchFamily="34" charset="0"/>
              </a:rPr>
              <a:t>Consenso</a:t>
            </a:r>
            <a:r>
              <a:rPr lang="ca-ES" sz="1200" i="1" dirty="0">
                <a:latin typeface="Calibri" pitchFamily="34" charset="0"/>
              </a:rPr>
              <a:t> Español sobre </a:t>
            </a:r>
            <a:r>
              <a:rPr lang="ca-ES" sz="1200" i="1" dirty="0" err="1">
                <a:latin typeface="Calibri" pitchFamily="34" charset="0"/>
              </a:rPr>
              <a:t>Demencias</a:t>
            </a:r>
            <a:r>
              <a:rPr lang="ca-ES" sz="1200" i="1" dirty="0">
                <a:latin typeface="Calibri" pitchFamily="34" charset="0"/>
              </a:rPr>
              <a:t>- </a:t>
            </a:r>
            <a:r>
              <a:rPr lang="ca-ES" sz="1200" i="1" dirty="0" err="1">
                <a:latin typeface="Calibri" pitchFamily="34" charset="0"/>
              </a:rPr>
              <a:t>SEPG</a:t>
            </a:r>
            <a:r>
              <a:rPr lang="ca-ES" sz="1200" i="1" dirty="0">
                <a:latin typeface="Calibri" pitchFamily="34" charset="0"/>
              </a:rPr>
              <a:t>.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i="1" dirty="0">
                <a:latin typeface="Calibri" pitchFamily="34" charset="0"/>
              </a:rPr>
              <a:t> * PRACTICE GUIDELINE FOR THE </a:t>
            </a:r>
            <a:r>
              <a:rPr lang="ca-ES" sz="1200" i="1" dirty="0" err="1">
                <a:latin typeface="Calibri" pitchFamily="34" charset="0"/>
              </a:rPr>
              <a:t>Treatment</a:t>
            </a:r>
            <a:r>
              <a:rPr lang="ca-ES" sz="1200" i="1" dirty="0">
                <a:latin typeface="Calibri" pitchFamily="34" charset="0"/>
              </a:rPr>
              <a:t> of </a:t>
            </a:r>
            <a:r>
              <a:rPr lang="ca-ES" sz="1200" i="1" dirty="0" err="1">
                <a:latin typeface="Calibri" pitchFamily="34" charset="0"/>
              </a:rPr>
              <a:t>Patients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With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Alzheimer’s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Disease</a:t>
            </a:r>
            <a:r>
              <a:rPr lang="ca-ES" sz="1200" i="1" dirty="0">
                <a:latin typeface="Calibri" pitchFamily="34" charset="0"/>
              </a:rPr>
              <a:t> and </a:t>
            </a:r>
            <a:r>
              <a:rPr lang="ca-ES" sz="1200" i="1" dirty="0" err="1">
                <a:latin typeface="Calibri" pitchFamily="34" charset="0"/>
              </a:rPr>
              <a:t>Other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Dementias</a:t>
            </a:r>
            <a:r>
              <a:rPr lang="ca-ES" sz="1200" i="1" dirty="0">
                <a:latin typeface="Calibri" pitchFamily="34" charset="0"/>
              </a:rPr>
              <a:t>. APA 2007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i="1" dirty="0">
                <a:latin typeface="Calibri" pitchFamily="34" charset="0"/>
              </a:rPr>
              <a:t> * </a:t>
            </a:r>
            <a:r>
              <a:rPr lang="ca-ES" sz="1200" i="1" dirty="0" err="1">
                <a:latin typeface="Calibri" pitchFamily="34" charset="0"/>
              </a:rPr>
              <a:t>Press</a:t>
            </a:r>
            <a:r>
              <a:rPr lang="ca-ES" sz="1200" i="1" dirty="0">
                <a:latin typeface="Calibri" pitchFamily="34" charset="0"/>
              </a:rPr>
              <a:t> D, Alexander </a:t>
            </a:r>
            <a:r>
              <a:rPr lang="ca-ES" sz="1200" i="1" dirty="0" err="1">
                <a:latin typeface="Calibri" pitchFamily="34" charset="0"/>
              </a:rPr>
              <a:t>M.Treatment</a:t>
            </a:r>
            <a:r>
              <a:rPr lang="ca-ES" sz="1200" i="1" dirty="0">
                <a:latin typeface="Calibri" pitchFamily="34" charset="0"/>
              </a:rPr>
              <a:t> of </a:t>
            </a:r>
            <a:r>
              <a:rPr lang="ca-ES" sz="1200" i="1" dirty="0" err="1">
                <a:latin typeface="Calibri" pitchFamily="34" charset="0"/>
              </a:rPr>
              <a:t>behavioral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symptoms</a:t>
            </a:r>
            <a:r>
              <a:rPr lang="ca-ES" sz="1200" i="1" dirty="0">
                <a:latin typeface="Calibri" pitchFamily="34" charset="0"/>
              </a:rPr>
              <a:t> </a:t>
            </a:r>
            <a:r>
              <a:rPr lang="ca-ES" sz="1200" i="1" dirty="0" err="1">
                <a:latin typeface="Calibri" pitchFamily="34" charset="0"/>
              </a:rPr>
              <a:t>related</a:t>
            </a:r>
            <a:r>
              <a:rPr lang="ca-ES" sz="1200" i="1" dirty="0">
                <a:latin typeface="Calibri" pitchFamily="34" charset="0"/>
              </a:rPr>
              <a:t> to </a:t>
            </a:r>
            <a:r>
              <a:rPr lang="ca-ES" sz="1200" i="1" dirty="0" err="1">
                <a:latin typeface="Calibri" pitchFamily="34" charset="0"/>
              </a:rPr>
              <a:t>dementia</a:t>
            </a:r>
            <a:r>
              <a:rPr lang="ca-ES" sz="1200" i="1" dirty="0">
                <a:latin typeface="Calibri" pitchFamily="34" charset="0"/>
              </a:rPr>
              <a:t>. </a:t>
            </a:r>
            <a:r>
              <a:rPr lang="ca-ES" sz="1200" i="1" dirty="0" err="1">
                <a:latin typeface="Calibri" pitchFamily="34" charset="0"/>
              </a:rPr>
              <a:t>UPtoDate</a:t>
            </a:r>
            <a:r>
              <a:rPr lang="ca-ES" sz="1200" i="1" dirty="0">
                <a:latin typeface="Calibri" pitchFamily="34" charset="0"/>
              </a:rPr>
              <a:t>  </a:t>
            </a:r>
            <a:r>
              <a:rPr lang="ca-ES" sz="1200" i="1" dirty="0" err="1">
                <a:latin typeface="Calibri" pitchFamily="34" charset="0"/>
              </a:rPr>
              <a:t>junio</a:t>
            </a:r>
            <a:r>
              <a:rPr lang="ca-ES" sz="1200" i="1" dirty="0">
                <a:latin typeface="Calibri" pitchFamily="34" charset="0"/>
              </a:rPr>
              <a:t> 2009</a:t>
            </a:r>
            <a:endParaRPr lang="es-ES" sz="12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8486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5364163" y="3644900"/>
            <a:ext cx="792162" cy="360363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6" name="5 Elipse"/>
          <p:cNvSpPr/>
          <p:nvPr/>
        </p:nvSpPr>
        <p:spPr>
          <a:xfrm>
            <a:off x="3492500" y="4149725"/>
            <a:ext cx="792163" cy="3587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34591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La </a:t>
            </a:r>
            <a:r>
              <a:rPr lang="ca-ES" dirty="0" err="1" smtClean="0"/>
              <a:t>restricción</a:t>
            </a:r>
            <a:r>
              <a:rPr lang="ca-ES" dirty="0" smtClean="0"/>
              <a:t> física es una </a:t>
            </a:r>
            <a:r>
              <a:rPr lang="ca-ES" dirty="0" err="1" smtClean="0"/>
              <a:t>indicación</a:t>
            </a:r>
            <a:r>
              <a:rPr lang="ca-ES" dirty="0" smtClean="0"/>
              <a:t> </a:t>
            </a:r>
            <a:r>
              <a:rPr lang="ca-ES" dirty="0" err="1" smtClean="0"/>
              <a:t>médica</a:t>
            </a:r>
            <a:r>
              <a:rPr lang="ca-ES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La </a:t>
            </a:r>
            <a:r>
              <a:rPr lang="ca-ES" dirty="0" err="1" smtClean="0"/>
              <a:t>participación</a:t>
            </a:r>
            <a:r>
              <a:rPr lang="ca-ES" dirty="0" smtClean="0"/>
              <a:t> y </a:t>
            </a:r>
            <a:r>
              <a:rPr lang="ca-ES" dirty="0" err="1" smtClean="0"/>
              <a:t>cooperación</a:t>
            </a:r>
            <a:r>
              <a:rPr lang="ca-ES" dirty="0" smtClean="0"/>
              <a:t> de los </a:t>
            </a:r>
            <a:r>
              <a:rPr lang="ca-ES" dirty="0" err="1" smtClean="0"/>
              <a:t>profesionales</a:t>
            </a:r>
            <a:r>
              <a:rPr lang="ca-ES" dirty="0" smtClean="0"/>
              <a:t> </a:t>
            </a:r>
            <a:r>
              <a:rPr lang="ca-ES" dirty="0" err="1" smtClean="0"/>
              <a:t>enfermeros</a:t>
            </a:r>
            <a:r>
              <a:rPr lang="ca-ES" dirty="0" smtClean="0"/>
              <a:t> es imprescindible para la </a:t>
            </a:r>
            <a:r>
              <a:rPr lang="ca-ES" dirty="0" err="1" smtClean="0"/>
              <a:t>detección</a:t>
            </a:r>
            <a:r>
              <a:rPr lang="ca-ES" dirty="0" smtClean="0"/>
              <a:t> de </a:t>
            </a:r>
            <a:r>
              <a:rPr lang="ca-ES" dirty="0" err="1" smtClean="0"/>
              <a:t>riesgos</a:t>
            </a:r>
            <a:r>
              <a:rPr lang="ca-ES" dirty="0" smtClean="0"/>
              <a:t> y la correcta </a:t>
            </a:r>
            <a:r>
              <a:rPr lang="ca-ES" dirty="0" err="1" smtClean="0"/>
              <a:t>administración</a:t>
            </a:r>
            <a:r>
              <a:rPr lang="ca-ES" dirty="0" smtClean="0"/>
              <a:t> y </a:t>
            </a:r>
            <a:r>
              <a:rPr lang="ca-ES" dirty="0" err="1" smtClean="0"/>
              <a:t>monitorización</a:t>
            </a:r>
            <a:r>
              <a:rPr lang="ca-ES" dirty="0" smtClean="0"/>
              <a:t>   de la </a:t>
            </a:r>
            <a:r>
              <a:rPr lang="ca-ES" dirty="0" err="1" smtClean="0"/>
              <a:t>propia</a:t>
            </a:r>
            <a:r>
              <a:rPr lang="ca-ES" dirty="0" smtClean="0"/>
              <a:t> </a:t>
            </a:r>
            <a:r>
              <a:rPr lang="ca-ES" dirty="0" err="1" smtClean="0"/>
              <a:t>restricción</a:t>
            </a:r>
            <a:r>
              <a:rPr lang="ca-ES" dirty="0" smtClean="0"/>
              <a:t> física.</a:t>
            </a:r>
            <a:endParaRPr lang="ca-ES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Proporcionada y no como castigo.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solidFill>
                  <a:srgbClr val="FF0000"/>
                </a:solidFill>
              </a:rPr>
              <a:t>Guia y Manual sobre la </a:t>
            </a:r>
            <a:r>
              <a:rPr lang="ca-ES" dirty="0" err="1" smtClean="0">
                <a:solidFill>
                  <a:srgbClr val="FF0000"/>
                </a:solidFill>
              </a:rPr>
              <a:t>restricción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dirty="0" smtClean="0">
                <a:solidFill>
                  <a:srgbClr val="FF0000"/>
                </a:solidFill>
              </a:rPr>
              <a:t>   física en la </a:t>
            </a:r>
            <a:r>
              <a:rPr lang="ca-ES" dirty="0" err="1" smtClean="0">
                <a:solidFill>
                  <a:srgbClr val="FF0000"/>
                </a:solidFill>
              </a:rPr>
              <a:t>CSUPT</a:t>
            </a:r>
            <a:r>
              <a:rPr lang="ca-ES" dirty="0" smtClean="0">
                <a:solidFill>
                  <a:srgbClr val="FF0000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 smtClean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4. </a:t>
            </a:r>
            <a:r>
              <a:rPr lang="ca-ES" dirty="0" err="1" smtClean="0"/>
              <a:t>SPCD</a:t>
            </a:r>
            <a:r>
              <a:rPr lang="ca-ES" dirty="0" smtClean="0"/>
              <a:t>: </a:t>
            </a:r>
            <a:r>
              <a:rPr lang="ca-ES" dirty="0" err="1" smtClean="0"/>
              <a:t>Abordaje</a:t>
            </a:r>
            <a:r>
              <a:rPr lang="ca-ES" dirty="0" smtClean="0"/>
              <a:t> no </a:t>
            </a:r>
            <a:r>
              <a:rPr lang="ca-ES" dirty="0" err="1" smtClean="0"/>
              <a:t>farmacológico</a:t>
            </a:r>
            <a:r>
              <a:rPr lang="ca-ES" dirty="0" smtClean="0"/>
              <a:t>:</a:t>
            </a:r>
            <a:br>
              <a:rPr lang="ca-ES" dirty="0" smtClean="0"/>
            </a:br>
            <a:r>
              <a:rPr lang="ca-ES" dirty="0" err="1" smtClean="0"/>
              <a:t>restricción</a:t>
            </a:r>
            <a:r>
              <a:rPr lang="ca-ES" dirty="0" smtClean="0"/>
              <a:t> física.</a:t>
            </a:r>
            <a:endParaRPr lang="ca-ES" dirty="0"/>
          </a:p>
        </p:txBody>
      </p:sp>
      <p:pic>
        <p:nvPicPr>
          <p:cNvPr id="52227" name="Picture 2" descr="http://www.psiquiatria.com/imgdb/foto_parnot46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692525"/>
            <a:ext cx="251936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5084763"/>
            <a:ext cx="192722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5 CuadroTexto"/>
          <p:cNvSpPr txBox="1">
            <a:spLocks noChangeArrowheads="1"/>
          </p:cNvSpPr>
          <p:nvPr/>
        </p:nvSpPr>
        <p:spPr bwMode="auto">
          <a:xfrm>
            <a:off x="2700338" y="5589588"/>
            <a:ext cx="3887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Lucida Sans Unicode" pitchFamily="34" charset="0"/>
                <a:hlinkClick r:id="rId4"/>
              </a:rPr>
              <a:t>http://www.gencat.cat/salut/depsalut/html/ca/dir2161/ingres.pdf</a:t>
            </a:r>
            <a:endParaRPr lang="ca-ES" sz="14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www.ceoma.org/alzheimer/images/desatar/g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3024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355976" y="1412776"/>
            <a:ext cx="4248472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El programa “Desatar al Anciano y al Enfermo de Alzheimer” es una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dirty="0"/>
              <a:t>iniciativa </a:t>
            </a:r>
            <a:r>
              <a:rPr lang="ca-ES" dirty="0" err="1"/>
              <a:t>aglutinante</a:t>
            </a:r>
            <a:r>
              <a:rPr lang="ca-ES" dirty="0"/>
              <a:t> de </a:t>
            </a:r>
            <a:r>
              <a:rPr lang="ca-ES" dirty="0" err="1"/>
              <a:t>voluntades</a:t>
            </a:r>
            <a:r>
              <a:rPr lang="ca-ES" dirty="0"/>
              <a:t> y </a:t>
            </a:r>
            <a:r>
              <a:rPr lang="ca-ES" dirty="0" err="1"/>
              <a:t>hechos</a:t>
            </a:r>
            <a:r>
              <a:rPr lang="ca-ES" dirty="0"/>
              <a:t> </a:t>
            </a:r>
            <a:r>
              <a:rPr lang="ca-ES" dirty="0" err="1"/>
              <a:t>encaminados</a:t>
            </a:r>
            <a:r>
              <a:rPr lang="ca-ES" dirty="0"/>
              <a:t> a </a:t>
            </a:r>
            <a:r>
              <a:rPr lang="ca-ES" dirty="0" err="1"/>
              <a:t>conseguir</a:t>
            </a:r>
            <a:r>
              <a:rPr lang="ca-ES" dirty="0"/>
              <a:t> que las </a:t>
            </a:r>
            <a:r>
              <a:rPr lang="es-ES" dirty="0"/>
              <a:t>personas mayores y Enfermos de Alzheimer vivan libres de restricciones de cualquier tipo y, en cualquier lugar o momento.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4149080"/>
            <a:ext cx="8424936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i="1" dirty="0"/>
              <a:t>ADVERTENCIA: La afirmación de que existe un uso elevado de sujeciones físicas y </a:t>
            </a:r>
            <a:r>
              <a:rPr lang="es-ES" sz="1600" i="1" dirty="0"/>
              <a:t>de fármacos psicotrópicos en España es genérica, global, y no se refiere específicamente a centros concretos, donde pueden hallarse, y nosotros hemos hallado en muchos de los estudiados, un uso muy racional. De hecho, y eso queremos ponerlo aquí de manifiesto, el hecho de que muchos centros españoles hayan colaborado con el programa Desatar al Anciano y al Enfermo de Alzheimer, nos hayan ayudado a arrojar luz a esta problemática, ya habla por ellos en positivo, y de su compromiso con lograr un uso racional, entre todos.</a:t>
            </a:r>
            <a:endParaRPr lang="ca-ES" sz="1600" dirty="0"/>
          </a:p>
        </p:txBody>
      </p:sp>
      <p:pic>
        <p:nvPicPr>
          <p:cNvPr id="53256" name="Picture 4" descr="Bienvenido a CEOMA Programa &quot;Desatar al Anciano y al Enfermo de Alzheimer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8913"/>
            <a:ext cx="619283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293688"/>
            <a:ext cx="91440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600" b="1">
                <a:solidFill>
                  <a:srgbClr val="000000"/>
                </a:solidFill>
                <a:latin typeface="Verdana" pitchFamily="34" charset="0"/>
              </a:rPr>
              <a:t>        CIRCUIT AGITACIÓ/TRASTORN CONDUCTUAL EN PACIENT AMB DETERIORAMENT COGNITIU - SERVEI URGÈNCIES CSPT</a:t>
            </a:r>
            <a:endParaRPr lang="en-GB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20913" y="488950"/>
            <a:ext cx="4179887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es-ES" sz="13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22288" y="946150"/>
            <a:ext cx="7866062" cy="2411413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1.- TRIATGE UCIES: 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ubicació a l’Àrea Mèdica Nivel II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2.- PREGUNTES CLAUS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Tutor legal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Cuidador principal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▪ 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Impacte familiar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Preocupacions de la família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</a:t>
            </a:r>
            <a:r>
              <a:rPr lang="en-GB" sz="11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Diagnòstic etiològic previ conegut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Valoració Unitat de Demències: GDS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Temps d’evolució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Canvi  medicació recent: dosis noves, retirada i/o nous fàrmacs		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Canvi d’entorn recent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▪ Descartar causes mèdiques intercurrents i recordar que poden estar totalment asimptomàtiques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3.- TRACTAMENT: 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contenció farmacològica i física si precisa (ordre mèdica registrada)‏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en-GB" sz="11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135313" y="4997450"/>
            <a:ext cx="17954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es-E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351088" y="3886200"/>
            <a:ext cx="490537" cy="341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7967" tIns="57147" rIns="97967" bIns="57147"/>
          <a:lstStyle/>
          <a:p>
            <a:pPr algn="ctr" defTabSz="407988" hangingPunct="0">
              <a:lnSpc>
                <a:spcPct val="11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NO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4049713" y="3168650"/>
            <a:ext cx="0" cy="12398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2743200" y="3429000"/>
            <a:ext cx="2678113" cy="392113"/>
          </a:xfrm>
          <a:prstGeom prst="rect">
            <a:avLst/>
          </a:pr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Interconsulta </a:t>
            </a: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NEUROLOGIA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(metge responsable)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1960563" y="4278313"/>
            <a:ext cx="3852862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462338" y="4016375"/>
            <a:ext cx="1241425" cy="457200"/>
          </a:xfrm>
          <a:prstGeom prst="rect">
            <a:avLst/>
          </a:pr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Necessita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ingrés?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306513" y="4148138"/>
            <a:ext cx="650875" cy="260350"/>
          </a:xfrm>
          <a:prstGeom prst="rect">
            <a:avLst/>
          </a:pr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ALTA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354638" y="4475163"/>
            <a:ext cx="490537" cy="339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7967" tIns="57147" rIns="97967" bIns="57147"/>
          <a:lstStyle/>
          <a:p>
            <a:pPr algn="ctr" defTabSz="407988" hangingPunct="0">
              <a:lnSpc>
                <a:spcPct val="11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SÍ</a:t>
            </a:r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6335713" y="4278313"/>
            <a:ext cx="784225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1371600" y="4930775"/>
            <a:ext cx="4572000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376738" y="5257800"/>
            <a:ext cx="2089150" cy="392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 defTabSz="407988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latin typeface="Verdana" pitchFamily="34" charset="0"/>
              </a:rPr>
              <a:t>Informe judicial </a:t>
            </a:r>
          </a:p>
          <a:p>
            <a:pPr algn="ctr" defTabSz="407988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latin typeface="Verdana" pitchFamily="34" charset="0"/>
              </a:rPr>
              <a:t>d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’</a:t>
            </a:r>
            <a:r>
              <a:rPr lang="en-GB" sz="1100" b="1">
                <a:latin typeface="Verdana" pitchFamily="34" charset="0"/>
              </a:rPr>
              <a:t>ingrés involuntari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27025" y="5389563"/>
            <a:ext cx="2676525" cy="587375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 u="sng">
                <a:solidFill>
                  <a:srgbClr val="000000"/>
                </a:solidFill>
                <a:latin typeface="Verdana" pitchFamily="34" charset="0"/>
              </a:rPr>
              <a:t>Si no hi ha llits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: UBICACIÓ A NIVEL II a càrrec de l’</a:t>
            </a: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ADJUNT UCIES ÀREA MÈDICA</a:t>
            </a: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1828800" y="5127625"/>
            <a:ext cx="0" cy="2619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327025" y="4670425"/>
            <a:ext cx="3135313" cy="522288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Ingrés provisional a PSQ per estabilizació i posterior trasllat a PSICOGERIATRIA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6269038" y="4603750"/>
            <a:ext cx="2614612" cy="458788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s-ES" sz="1100" b="1" u="sng">
                <a:solidFill>
                  <a:srgbClr val="000000"/>
                </a:solidFill>
                <a:latin typeface="Verdana" pitchFamily="34" charset="0"/>
              </a:rPr>
              <a:t>Si no hi ha llits</a:t>
            </a:r>
            <a:r>
              <a:rPr lang="es-ES" sz="1100" b="1">
                <a:solidFill>
                  <a:srgbClr val="000000"/>
                </a:solidFill>
                <a:latin typeface="Verdana" pitchFamily="34" charset="0"/>
              </a:rPr>
              <a:t>: 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UBICACIÓ A NIVEL II </a:t>
            </a: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ÀREA MÈDICA</a:t>
            </a:r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7837488" y="4343400"/>
            <a:ext cx="0" cy="2603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7119938" y="3644900"/>
            <a:ext cx="1763712" cy="763588"/>
          </a:xfrm>
          <a:prstGeom prst="rect">
            <a:avLst/>
          </a:pr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Interconsulta </a:t>
            </a: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PSICOGERIATRIA </a:t>
            </a: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per ingrés (725400)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en-GB" sz="11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>
            <a:off x="5943600" y="4408488"/>
            <a:ext cx="0" cy="8493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4964113" y="4016375"/>
            <a:ext cx="1501775" cy="392113"/>
          </a:xfrm>
          <a:prstGeom prst="rect">
            <a:avLst/>
          </a:pr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Risc per ell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 els demés</a:t>
            </a: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H="1" flipV="1">
            <a:off x="5226050" y="4930775"/>
            <a:ext cx="130175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 flipH="1" flipV="1">
            <a:off x="3462338" y="4930775"/>
            <a:ext cx="130175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 flipV="1">
            <a:off x="1960563" y="4278313"/>
            <a:ext cx="130175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H="1">
            <a:off x="4049713" y="3233738"/>
            <a:ext cx="0" cy="19526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6923088" y="4278313"/>
            <a:ext cx="196850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H="1">
            <a:off x="4049713" y="3886200"/>
            <a:ext cx="0" cy="1317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4767263" y="4278313"/>
            <a:ext cx="196850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979488" y="6172200"/>
            <a:ext cx="6792912" cy="45878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FUNCIONS PER COLORS: </a:t>
            </a:r>
            <a:r>
              <a:rPr lang="en-GB" sz="1100" b="1">
                <a:latin typeface="Verdana" pitchFamily="34" charset="0"/>
              </a:rPr>
              <a:t>MEDICINA (ROSA); NRL (BLAU) I PSQ (VERD)</a:t>
            </a: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700" b="1">
                <a:latin typeface="Verdana" pitchFamily="34" charset="0"/>
              </a:rPr>
              <a:t>Dr. Diestre (Psicogeriatria), Dra. García Parés (PSQ), Dra Iglesias (UCIES), DUI Madriles (UCIES), Dr. Nogueras (Sociosanitari), Dra. Ribera (Neurologia). Desembre-2011</a:t>
            </a: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 flipH="1">
            <a:off x="3003550" y="4997450"/>
            <a:ext cx="1436688" cy="7175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3200400" y="5322888"/>
            <a:ext cx="784225" cy="260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7967" tIns="57147" rIns="97967" bIns="57147"/>
          <a:lstStyle/>
          <a:p>
            <a:pPr algn="ctr" defTabSz="407988" hangingPunct="0">
              <a:lnSpc>
                <a:spcPct val="11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800" b="1">
                <a:solidFill>
                  <a:srgbClr val="000000"/>
                </a:solidFill>
                <a:latin typeface="Verdana" pitchFamily="34" charset="0"/>
              </a:rPr>
              <a:t>SUPORT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6532563" y="3821113"/>
            <a:ext cx="488950" cy="339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7967" tIns="57147" rIns="97967" bIns="57147"/>
          <a:lstStyle/>
          <a:p>
            <a:pPr algn="ctr" defTabSz="407988" hangingPunct="0">
              <a:lnSpc>
                <a:spcPct val="11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NO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3657600" y="4670425"/>
            <a:ext cx="1566863" cy="392113"/>
          </a:xfrm>
          <a:prstGeom prst="rect">
            <a:avLst/>
          </a:prstGeom>
          <a:solidFill>
            <a:srgbClr val="CCFF66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65311" tIns="24492" rIns="65311" bIns="24492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Interconsulta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11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>
                <a:solidFill>
                  <a:srgbClr val="000000"/>
                </a:solidFill>
                <a:latin typeface="Verdana" pitchFamily="34" charset="0"/>
              </a:rPr>
              <a:t>PSQ</a:t>
            </a:r>
          </a:p>
        </p:txBody>
      </p:sp>
      <p:pic>
        <p:nvPicPr>
          <p:cNvPr id="76836" name="Picture 36" descr="hospho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293688"/>
            <a:ext cx="785812" cy="277812"/>
          </a:xfrm>
          <a:prstGeom prst="rect">
            <a:avLst/>
          </a:prstGeom>
          <a:noFill/>
        </p:spPr>
      </p:pic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131763" y="554038"/>
            <a:ext cx="10017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spAutoFit/>
          </a:bodyPr>
          <a:lstStyle/>
          <a:p>
            <a:pPr algn="just" defTabSz="828675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ca-ES" sz="700" b="1">
                <a:solidFill>
                  <a:srgbClr val="339966"/>
                </a:solidFill>
                <a:ea typeface="Times New Roman" pitchFamily="18" charset="0"/>
                <a:cs typeface="Arial" charset="0"/>
              </a:rPr>
              <a:t>Servei d’Urgències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775"/>
            <a:ext cx="8964613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sz="2400" dirty="0" smtClean="0"/>
              <a:t>Una SÍNDROME adquirida,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sz="2400" dirty="0" smtClean="0"/>
              <a:t>orgànica, caracteritzada per un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sz="2400" dirty="0" smtClean="0"/>
              <a:t>DETERIORAMENT PERMANENT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sz="2400" dirty="0" smtClean="0"/>
              <a:t>de la memòria i altres funcions</a:t>
            </a:r>
          </a:p>
          <a:p>
            <a:pPr marL="93663" indent="15875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sz="2400" dirty="0" smtClean="0"/>
              <a:t>intel·lectuals, freqüentment acompanyat d’altres </a:t>
            </a:r>
            <a:r>
              <a:rPr lang="ca-ES" sz="2400" dirty="0" smtClean="0">
                <a:solidFill>
                  <a:srgbClr val="FF0000"/>
                </a:solidFill>
              </a:rPr>
              <a:t>MANIFESTACIONS PSICOPATOLÒGIQUES I DEL COMPORTAMENT</a:t>
            </a:r>
            <a:r>
              <a:rPr lang="ca-ES" sz="2400" dirty="0" smtClean="0"/>
              <a:t>, sense alteració del nivell de consciència, i afectant AL FUNCIONAMENT SOCIAL I/O LABORAL de la persona afectada.  </a:t>
            </a:r>
          </a:p>
          <a:p>
            <a:pPr marL="95250" indent="14288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a-ES" sz="2400" dirty="0" smtClean="0"/>
              <a:t>És d’etiologia MÚLTIPLE, CRÒNICA, però no necessariament irreversible ni progressiva.</a:t>
            </a:r>
            <a:endParaRPr lang="ca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Demència</a:t>
            </a:r>
            <a:endParaRPr lang="ca-ES" dirty="0"/>
          </a:p>
        </p:txBody>
      </p:sp>
      <p:pic>
        <p:nvPicPr>
          <p:cNvPr id="28675" name="4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5400"/>
            <a:ext cx="41211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contenido"/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4968875"/>
          </a:xfrm>
        </p:spPr>
        <p:txBody>
          <a:bodyPr/>
          <a:lstStyle/>
          <a:p>
            <a:pPr eaLnBrk="1" hangingPunct="1"/>
            <a:r>
              <a:rPr lang="es-ES" sz="2000" b="1" smtClean="0">
                <a:latin typeface="Cambria" pitchFamily="18" charset="0"/>
              </a:rPr>
              <a:t>1. </a:t>
            </a:r>
            <a:r>
              <a:rPr lang="es-ES" sz="2000" smtClean="0">
                <a:latin typeface="Cambria" pitchFamily="18" charset="0"/>
              </a:rPr>
              <a:t>Deterioro de la memoria.</a:t>
            </a:r>
          </a:p>
          <a:p>
            <a:pPr lvl="1" eaLnBrk="1" hangingPunct="1"/>
            <a:r>
              <a:rPr lang="es-ES" sz="2000" smtClean="0">
                <a:latin typeface="Cambria" pitchFamily="18" charset="0"/>
              </a:rPr>
              <a:t>Alteración de la capacidad de registrar, almacenar y recuperar información nueva.</a:t>
            </a:r>
          </a:p>
          <a:p>
            <a:pPr lvl="1" eaLnBrk="1" hangingPunct="1"/>
            <a:r>
              <a:rPr lang="es-ES" sz="2000" smtClean="0">
                <a:latin typeface="Cambria" pitchFamily="18" charset="0"/>
              </a:rPr>
              <a:t>Pérdida de contenidos mnésicos relativos a la familia o al pasado.</a:t>
            </a:r>
          </a:p>
          <a:p>
            <a:pPr eaLnBrk="1" hangingPunct="1"/>
            <a:r>
              <a:rPr lang="es-ES" sz="2000" b="1" smtClean="0">
                <a:latin typeface="Cambria" pitchFamily="18" charset="0"/>
              </a:rPr>
              <a:t>2. </a:t>
            </a:r>
            <a:r>
              <a:rPr lang="es-ES" sz="2000" smtClean="0">
                <a:latin typeface="Cambria" pitchFamily="18" charset="0"/>
              </a:rPr>
              <a:t>Deterioro del pensamiento y del razonamiento.</a:t>
            </a:r>
          </a:p>
          <a:p>
            <a:pPr lvl="1" eaLnBrk="1" hangingPunct="1"/>
            <a:r>
              <a:rPr lang="es-ES" sz="2000" smtClean="0">
                <a:latin typeface="Cambria" pitchFamily="18" charset="0"/>
              </a:rPr>
              <a:t> Reducción del flujo de ideas.</a:t>
            </a:r>
          </a:p>
          <a:p>
            <a:pPr lvl="1" eaLnBrk="1" hangingPunct="1"/>
            <a:r>
              <a:rPr lang="es-ES" sz="2000" smtClean="0">
                <a:latin typeface="Cambria" pitchFamily="18" charset="0"/>
              </a:rPr>
              <a:t> Deterioro en el proceso de almacenar información:</a:t>
            </a:r>
          </a:p>
          <a:p>
            <a:pPr lvl="2" eaLnBrk="1" hangingPunct="1"/>
            <a:r>
              <a:rPr lang="es-ES" sz="2000" smtClean="0">
                <a:latin typeface="Cambria" pitchFamily="18" charset="0"/>
              </a:rPr>
              <a:t>Dificultad para prestar atención a más de un estímulo a la vez.</a:t>
            </a:r>
          </a:p>
          <a:p>
            <a:pPr lvl="2" eaLnBrk="1" hangingPunct="1"/>
            <a:r>
              <a:rPr lang="es-ES" sz="2000" smtClean="0">
                <a:latin typeface="Cambria" pitchFamily="18" charset="0"/>
              </a:rPr>
              <a:t>Dificultad para cambiar el foco de atención.</a:t>
            </a:r>
          </a:p>
          <a:p>
            <a:pPr eaLnBrk="1" hangingPunct="1"/>
            <a:r>
              <a:rPr lang="es-ES" sz="2000" b="1" smtClean="0">
                <a:solidFill>
                  <a:srgbClr val="FF0000"/>
                </a:solidFill>
                <a:latin typeface="Cambria" pitchFamily="18" charset="0"/>
              </a:rPr>
              <a:t>3. </a:t>
            </a:r>
            <a:r>
              <a:rPr lang="es-ES" sz="2000" smtClean="0">
                <a:solidFill>
                  <a:srgbClr val="FF0000"/>
                </a:solidFill>
                <a:latin typeface="Cambria" pitchFamily="18" charset="0"/>
              </a:rPr>
              <a:t>Síntomas presentes en la exploración psicopatológica y en la anamnesis obtenida de un tercero.</a:t>
            </a:r>
          </a:p>
          <a:p>
            <a:pPr eaLnBrk="1" hangingPunct="1"/>
            <a:r>
              <a:rPr lang="es-ES" sz="2000" b="1" smtClean="0">
                <a:latin typeface="Cambria" pitchFamily="18" charset="0"/>
              </a:rPr>
              <a:t>4. </a:t>
            </a:r>
            <a:r>
              <a:rPr lang="es-ES" sz="2000" smtClean="0">
                <a:latin typeface="Cambria" pitchFamily="18" charset="0"/>
              </a:rPr>
              <a:t>Interferencia en la actividad cotidiana.</a:t>
            </a:r>
          </a:p>
          <a:p>
            <a:pPr eaLnBrk="1" hangingPunct="1"/>
            <a:r>
              <a:rPr lang="es-ES" sz="2000" b="1" smtClean="0">
                <a:latin typeface="Cambria" pitchFamily="18" charset="0"/>
              </a:rPr>
              <a:t>5. </a:t>
            </a:r>
            <a:r>
              <a:rPr lang="es-ES" sz="2000" smtClean="0">
                <a:latin typeface="Cambria" pitchFamily="18" charset="0"/>
              </a:rPr>
              <a:t>Conciencia clara. Posibilidad de superposición delirium/demencia.</a:t>
            </a:r>
          </a:p>
          <a:p>
            <a:pPr eaLnBrk="1" hangingPunct="1"/>
            <a:r>
              <a:rPr lang="es-ES" sz="2000" b="1" smtClean="0">
                <a:latin typeface="Cambria" pitchFamily="18" charset="0"/>
              </a:rPr>
              <a:t>6. </a:t>
            </a:r>
            <a:r>
              <a:rPr lang="es-ES" sz="2000" smtClean="0">
                <a:latin typeface="Cambria" pitchFamily="18" charset="0"/>
              </a:rPr>
              <a:t>Síntomas presentes al menos durante seis meses.</a:t>
            </a:r>
          </a:p>
          <a:p>
            <a:pPr eaLnBrk="1" hangingPunct="1">
              <a:buFont typeface="Wingdings 3" pitchFamily="18" charset="2"/>
              <a:buNone/>
            </a:pPr>
            <a:endParaRPr lang="ca-ES" sz="2000" smtClean="0">
              <a:latin typeface="Cambria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err="1" smtClean="0"/>
              <a:t>Criterios</a:t>
            </a:r>
            <a:r>
              <a:rPr lang="ca-ES" dirty="0" smtClean="0"/>
              <a:t> de </a:t>
            </a:r>
            <a:r>
              <a:rPr lang="ca-ES" dirty="0" err="1" smtClean="0"/>
              <a:t>diagnóstico</a:t>
            </a:r>
            <a:r>
              <a:rPr lang="ca-ES" dirty="0" smtClean="0"/>
              <a:t>– CIE 10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11960" y="6320353"/>
            <a:ext cx="4680520" cy="27699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  <a:hlinkClick r:id="rId2"/>
              </a:rPr>
              <a:t>http://www.demenciasen.org/articulos/criteriosdemen.htm</a:t>
            </a:r>
            <a:endParaRPr lang="ca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45232" y="273050"/>
            <a:ext cx="7211144" cy="7796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a-ES" dirty="0" smtClean="0"/>
              <a:t>CIE 10 </a:t>
            </a:r>
            <a:r>
              <a:rPr lang="ca-ES" dirty="0" err="1" smtClean="0"/>
              <a:t>versus</a:t>
            </a:r>
            <a:r>
              <a:rPr lang="ca-ES" dirty="0" smtClean="0"/>
              <a:t> DSM </a:t>
            </a:r>
            <a:r>
              <a:rPr lang="ca-ES" dirty="0" err="1" smtClean="0"/>
              <a:t>IV-TR</a:t>
            </a:r>
            <a:endParaRPr lang="ca-ES" dirty="0"/>
          </a:p>
        </p:txBody>
      </p:sp>
      <p:sp>
        <p:nvSpPr>
          <p:cNvPr id="30722" name="6 Marcador de texto"/>
          <p:cNvSpPr>
            <a:spLocks noGrp="1"/>
          </p:cNvSpPr>
          <p:nvPr>
            <p:ph type="body" sz="half" idx="3"/>
          </p:nvPr>
        </p:nvSpPr>
        <p:spPr>
          <a:xfrm>
            <a:off x="4716463" y="5084763"/>
            <a:ext cx="3609975" cy="576262"/>
          </a:xfrm>
        </p:spPr>
        <p:txBody>
          <a:bodyPr/>
          <a:lstStyle/>
          <a:p>
            <a:pPr algn="ctr" eaLnBrk="1" hangingPunct="1"/>
            <a:r>
              <a:rPr lang="ca-ES" smtClean="0"/>
              <a:t>Proposta pel DSM V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179388" y="1444625"/>
            <a:ext cx="4318000" cy="3941763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Aunque el elemento central de la definición de demencia en las dos Clasificaciones es el deterioro cognoscitivo, en ambas se enfatiza la </a:t>
            </a:r>
            <a:r>
              <a:rPr lang="es-ES" dirty="0" smtClean="0">
                <a:solidFill>
                  <a:srgbClr val="FF0000"/>
                </a:solidFill>
              </a:rPr>
              <a:t>presentación generalizada de alteraciones psicopatológicas y del comportamiento (SPCD), </a:t>
            </a:r>
            <a:r>
              <a:rPr lang="es-ES" dirty="0" smtClean="0"/>
              <a:t>que condicionan la gravedad del cuadro clínico.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De hecho, en la próxima revisión del DSM  ya se incluyen a estos trastornos al mismo nivel que el resto de alteraciones cognitivas.</a:t>
            </a:r>
            <a:endParaRPr lang="ca-ES" dirty="0"/>
          </a:p>
        </p:txBody>
      </p:sp>
      <p:pic>
        <p:nvPicPr>
          <p:cNvPr id="30724" name="8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84313"/>
            <a:ext cx="4146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Epidemiologia</a:t>
            </a:r>
            <a:endParaRPr lang="ca-E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16013" y="1268413"/>
          <a:ext cx="6823075" cy="5113337"/>
        </p:xfrm>
        <a:graphic>
          <a:graphicData uri="http://schemas.openxmlformats.org/presentationml/2006/ole">
            <p:oleObj spid="_x0000_s1026" name="Diapositiva" r:id="rId3" imgW="2404892" imgH="18029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590872" y="6323317"/>
            <a:ext cx="8229600" cy="4180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400" i="1" dirty="0" err="1" smtClean="0"/>
              <a:t>Vilalta-Franch</a:t>
            </a:r>
            <a:r>
              <a:rPr lang="pt-BR" sz="1400" i="1" dirty="0" smtClean="0"/>
              <a:t> J, </a:t>
            </a:r>
            <a:r>
              <a:rPr lang="pt-BR" sz="1400" i="1" dirty="0" err="1" smtClean="0"/>
              <a:t>Lopez-Pousa</a:t>
            </a:r>
            <a:r>
              <a:rPr lang="pt-BR" sz="1400" i="1" dirty="0" smtClean="0"/>
              <a:t> S, </a:t>
            </a:r>
            <a:r>
              <a:rPr lang="pt-BR" sz="1400" i="1" dirty="0" err="1" smtClean="0"/>
              <a:t>Llinas-Regla</a:t>
            </a:r>
            <a:r>
              <a:rPr lang="pt-BR" sz="1400" i="1" dirty="0" smtClean="0"/>
              <a:t> J. </a:t>
            </a:r>
            <a:r>
              <a:rPr lang="pt-BR" sz="1400" i="1" dirty="0" err="1" smtClean="0"/>
              <a:t>Prevalencia</a:t>
            </a:r>
            <a:r>
              <a:rPr lang="pt-BR" sz="1400" i="1" dirty="0" smtClean="0"/>
              <a:t>  </a:t>
            </a:r>
            <a:r>
              <a:rPr lang="es-ES" sz="1400" i="1" dirty="0" smtClean="0"/>
              <a:t>de demencias en una zona rural. Estudio de Girona. </a:t>
            </a:r>
            <a:r>
              <a:rPr lang="ca-ES" sz="1400" i="1" dirty="0" err="1" smtClean="0"/>
              <a:t>Rev</a:t>
            </a:r>
            <a:r>
              <a:rPr lang="ca-ES" sz="1400" i="1" dirty="0" smtClean="0"/>
              <a:t> </a:t>
            </a:r>
            <a:r>
              <a:rPr lang="ca-ES" sz="1400" i="1" dirty="0" err="1" smtClean="0"/>
              <a:t>Neurol</a:t>
            </a:r>
            <a:r>
              <a:rPr lang="ca-ES" sz="1400" i="1" dirty="0" smtClean="0"/>
              <a:t> 2000;30:1026–32. </a:t>
            </a:r>
            <a:endParaRPr lang="ca-ES" sz="1400" i="1" dirty="0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200" dirty="0" err="1" smtClean="0"/>
              <a:t>Prevalencia</a:t>
            </a:r>
            <a:r>
              <a:rPr lang="ca-ES" sz="3200" dirty="0" smtClean="0"/>
              <a:t> e </a:t>
            </a:r>
            <a:r>
              <a:rPr lang="ca-ES" sz="3200" dirty="0" err="1" smtClean="0"/>
              <a:t>incidencia</a:t>
            </a:r>
            <a:r>
              <a:rPr lang="ca-ES" sz="3200" dirty="0" smtClean="0"/>
              <a:t>/</a:t>
            </a:r>
            <a:r>
              <a:rPr lang="ca-ES" sz="3200" dirty="0" err="1" smtClean="0"/>
              <a:t>grupos</a:t>
            </a:r>
            <a:r>
              <a:rPr lang="ca-ES" sz="3200" dirty="0" smtClean="0"/>
              <a:t> </a:t>
            </a:r>
            <a:r>
              <a:rPr lang="ca-ES" sz="3200" dirty="0" err="1" smtClean="0"/>
              <a:t>edad</a:t>
            </a:r>
            <a:endParaRPr lang="ca-ES" sz="3200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747963"/>
            <a:ext cx="45735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052513"/>
            <a:ext cx="41322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652963"/>
            <a:ext cx="247015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err="1" smtClean="0"/>
              <a:t>Mortalidad</a:t>
            </a:r>
            <a:endParaRPr lang="ca-E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864076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691680" y="6021288"/>
            <a:ext cx="727280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/>
              <a:t>Houttekier</a:t>
            </a:r>
            <a:r>
              <a:rPr lang="en-US" sz="1400" i="1" dirty="0"/>
              <a:t> D et al. Place of Death of Older Persons with Dementia. A Study in Five European Countries. J Am </a:t>
            </a:r>
            <a:r>
              <a:rPr lang="en-US" sz="1400" i="1" dirty="0" err="1"/>
              <a:t>Geriatr</a:t>
            </a:r>
            <a:r>
              <a:rPr lang="en-US" sz="1400" i="1" dirty="0"/>
              <a:t> Soc 58:731-756</a:t>
            </a:r>
            <a:endParaRPr lang="ca-ES" sz="1400" i="1" dirty="0"/>
          </a:p>
        </p:txBody>
      </p:sp>
      <p:sp>
        <p:nvSpPr>
          <p:cNvPr id="14" name="13 Elipse"/>
          <p:cNvSpPr/>
          <p:nvPr/>
        </p:nvSpPr>
        <p:spPr>
          <a:xfrm>
            <a:off x="5508625" y="2565400"/>
            <a:ext cx="792163" cy="3587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5" name="14 Elipse"/>
          <p:cNvSpPr/>
          <p:nvPr/>
        </p:nvSpPr>
        <p:spPr>
          <a:xfrm>
            <a:off x="3995738" y="4149725"/>
            <a:ext cx="792162" cy="3587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16" name="15 Elipse"/>
          <p:cNvSpPr/>
          <p:nvPr/>
        </p:nvSpPr>
        <p:spPr>
          <a:xfrm>
            <a:off x="2700338" y="1773238"/>
            <a:ext cx="792162" cy="360362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129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2400" dirty="0" smtClean="0"/>
              <a:t>Mortalitat a Catalunya:</a:t>
            </a:r>
            <a:br>
              <a:rPr lang="ca-ES" sz="2400" dirty="0" smtClean="0"/>
            </a:br>
            <a:r>
              <a:rPr lang="ca-ES" sz="2400" dirty="0" smtClean="0"/>
              <a:t> 59631 defuncions – Taxa bruta 8,08 /1000 </a:t>
            </a:r>
            <a:r>
              <a:rPr lang="ca-ES" sz="2400" dirty="0" err="1" smtClean="0"/>
              <a:t>hab</a:t>
            </a:r>
            <a:endParaRPr lang="ca-ES" sz="2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038" y="1196975"/>
            <a:ext cx="8720137" cy="4886325"/>
          </a:xfrm>
        </p:spPr>
      </p:pic>
      <p:sp>
        <p:nvSpPr>
          <p:cNvPr id="35843" name="4 CuadroTexto"/>
          <p:cNvSpPr txBox="1">
            <a:spLocks noChangeArrowheads="1"/>
          </p:cNvSpPr>
          <p:nvPr/>
        </p:nvSpPr>
        <p:spPr bwMode="auto">
          <a:xfrm>
            <a:off x="1476375" y="3573463"/>
            <a:ext cx="259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a-ES">
              <a:latin typeface="Lucida Sans Unicode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450" y="3141663"/>
          <a:ext cx="2879725" cy="1871662"/>
        </p:xfrm>
        <a:graphic>
          <a:graphicData uri="http://schemas.openxmlformats.org/drawingml/2006/table">
            <a:tbl>
              <a:tblPr/>
              <a:tblGrid>
                <a:gridCol w="1154852"/>
                <a:gridCol w="862734"/>
                <a:gridCol w="862734"/>
              </a:tblGrid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Demencias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2614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4,38  %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Alzheimer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 err="1">
                          <a:latin typeface="Trebuchet MS"/>
                          <a:ea typeface="Times New Roman"/>
                          <a:cs typeface="Times New Roman"/>
                        </a:rPr>
                        <a:t>T.Pulmon</a:t>
                      </a:r>
                      <a:endParaRPr lang="es-ES" sz="11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3374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latin typeface="Trebuchet MS"/>
                          <a:ea typeface="Times New Roman"/>
                          <a:cs typeface="Times New Roman"/>
                        </a:rPr>
                        <a:t>IAM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4505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7,55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latin typeface="Trebuchet MS"/>
                          <a:ea typeface="Times New Roman"/>
                          <a:cs typeface="Times New Roman"/>
                        </a:rPr>
                        <a:t>ICC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2624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latin typeface="Trebuchet MS"/>
                          <a:ea typeface="Times New Roman"/>
                          <a:cs typeface="Times New Roman"/>
                        </a:rPr>
                        <a:t>AVC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latin typeface="Trebuchet MS"/>
                          <a:ea typeface="Times New Roman"/>
                          <a:cs typeface="Times New Roman"/>
                        </a:rPr>
                        <a:t>4225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7,09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Trebuchet MS"/>
                          <a:ea typeface="Times New Roman"/>
                          <a:cs typeface="Times New Roman"/>
                        </a:rPr>
                        <a:t>EPOC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latin typeface="Trebuchet MS"/>
                          <a:ea typeface="Times New Roman"/>
                          <a:cs typeface="Times New Roman"/>
                        </a:rPr>
                        <a:t>2643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dirty="0">
                          <a:latin typeface="Trebuchet MS"/>
                          <a:ea typeface="Times New Roman"/>
                          <a:cs typeface="Times New Roman"/>
                        </a:rPr>
                        <a:t>4,43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909</TotalTime>
  <Words>2003</Words>
  <Application>Microsoft Office PowerPoint</Application>
  <PresentationFormat>Presentación en pantalla (4:3)</PresentationFormat>
  <Paragraphs>190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Plantilla de diseño</vt:lpstr>
      </vt:variant>
      <vt:variant>
        <vt:i4>20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60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Symbol</vt:lpstr>
      <vt:lpstr>Times New Roman</vt:lpstr>
      <vt:lpstr>Cambria</vt:lpstr>
      <vt:lpstr>Trebuchet MS</vt:lpstr>
      <vt:lpstr>TimesNewRoman</vt:lpstr>
      <vt:lpstr>Concurrencia</vt:lpstr>
      <vt:lpstr>Diseño predeterminado</vt:lpstr>
      <vt:lpstr>Concurrencia</vt:lpstr>
      <vt:lpstr>Concurrencia</vt:lpstr>
      <vt:lpstr>Concurrencia</vt:lpstr>
      <vt:lpstr>Concurrencia</vt:lpstr>
      <vt:lpstr>Concurrencia</vt:lpstr>
      <vt:lpstr>Concurrencia</vt:lpstr>
      <vt:lpstr>Concurrencia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Diapositiva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german diestre ortin</dc:creator>
  <cp:lastModifiedBy>UsuariEstandar</cp:lastModifiedBy>
  <cp:revision>89</cp:revision>
  <dcterms:created xsi:type="dcterms:W3CDTF">2012-01-08T10:15:38Z</dcterms:created>
  <dcterms:modified xsi:type="dcterms:W3CDTF">2012-01-13T09:04:46Z</dcterms:modified>
</cp:coreProperties>
</file>