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</p:sldMasterIdLst>
  <p:sldIdLst>
    <p:sldId id="270" r:id="rId3"/>
    <p:sldId id="284" r:id="rId4"/>
    <p:sldId id="276" r:id="rId5"/>
    <p:sldId id="275" r:id="rId6"/>
    <p:sldId id="282" r:id="rId7"/>
    <p:sldId id="280" r:id="rId8"/>
    <p:sldId id="293" r:id="rId9"/>
    <p:sldId id="277" r:id="rId10"/>
    <p:sldId id="281" r:id="rId11"/>
    <p:sldId id="294" r:id="rId12"/>
    <p:sldId id="283" r:id="rId13"/>
    <p:sldId id="285" r:id="rId14"/>
    <p:sldId id="295" r:id="rId15"/>
    <p:sldId id="287" r:id="rId16"/>
    <p:sldId id="296" r:id="rId17"/>
    <p:sldId id="286" r:id="rId18"/>
    <p:sldId id="297" r:id="rId19"/>
    <p:sldId id="288" r:id="rId20"/>
    <p:sldId id="289" r:id="rId21"/>
    <p:sldId id="290" r:id="rId22"/>
    <p:sldId id="291" r:id="rId23"/>
    <p:sldId id="292" r:id="rId24"/>
    <p:sldId id="256" r:id="rId25"/>
    <p:sldId id="261" r:id="rId26"/>
    <p:sldId id="257" r:id="rId27"/>
    <p:sldId id="264" r:id="rId28"/>
    <p:sldId id="258" r:id="rId29"/>
    <p:sldId id="259" r:id="rId30"/>
    <p:sldId id="265" r:id="rId31"/>
    <p:sldId id="263" r:id="rId32"/>
    <p:sldId id="260" r:id="rId33"/>
    <p:sldId id="262" r:id="rId34"/>
    <p:sldId id="267" r:id="rId35"/>
    <p:sldId id="268" r:id="rId36"/>
    <p:sldId id="266" r:id="rId37"/>
    <p:sldId id="269" r:id="rId38"/>
    <p:sldId id="271" r:id="rId39"/>
    <p:sldId id="272" r:id="rId40"/>
    <p:sldId id="273" r:id="rId41"/>
    <p:sldId id="274" r:id="rId42"/>
    <p:sldId id="278" r:id="rId43"/>
    <p:sldId id="279" r:id="rId4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D84D-9A5F-421F-93C6-1C7BFE29B583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EC34-D414-4B73-B19F-26B331069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79512" y="0"/>
            <a:ext cx="7704856" cy="2664296"/>
          </a:xfrm>
        </p:spPr>
        <p:txBody>
          <a:bodyPr>
            <a:normAutofit/>
          </a:bodyPr>
          <a:lstStyle/>
          <a:p>
            <a:r>
              <a:rPr lang="es-ES_tradnl" dirty="0" smtClean="0"/>
              <a:t>URGÈNCIES </a:t>
            </a:r>
            <a:r>
              <a:rPr lang="es-ES_tradnl" dirty="0" smtClean="0"/>
              <a:t>EN TRASTORNS DEL 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MOVIMENT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483768" y="4509120"/>
            <a:ext cx="6400800" cy="1752600"/>
          </a:xfrm>
        </p:spPr>
        <p:txBody>
          <a:bodyPr/>
          <a:lstStyle/>
          <a:p>
            <a:r>
              <a:rPr lang="es-ES_tradnl" dirty="0" err="1" smtClean="0"/>
              <a:t>Tània</a:t>
            </a:r>
            <a:r>
              <a:rPr lang="es-ES_tradnl" dirty="0" smtClean="0"/>
              <a:t> Delgado</a:t>
            </a:r>
          </a:p>
          <a:p>
            <a:r>
              <a:rPr lang="es-ES_tradnl" dirty="0" err="1" smtClean="0"/>
              <a:t>Servei</a:t>
            </a:r>
            <a:r>
              <a:rPr lang="es-ES_tradnl" dirty="0" smtClean="0"/>
              <a:t> </a:t>
            </a:r>
            <a:r>
              <a:rPr lang="es-ES_tradnl" dirty="0" err="1" smtClean="0"/>
              <a:t>Neurologia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Hospital </a:t>
            </a:r>
            <a:r>
              <a:rPr lang="es-ES_tradnl" dirty="0" err="1" smtClean="0"/>
              <a:t>Parc</a:t>
            </a:r>
            <a:r>
              <a:rPr lang="es-ES_tradnl" dirty="0" smtClean="0"/>
              <a:t> </a:t>
            </a:r>
            <a:r>
              <a:rPr lang="es-ES_tradnl" dirty="0" err="1" smtClean="0"/>
              <a:t>Taulí</a:t>
            </a:r>
            <a:r>
              <a:rPr lang="es-ES_tradnl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P</a:t>
            </a:r>
            <a:r>
              <a:rPr lang="es-ES_tradnl" dirty="0" err="1" smtClean="0"/>
              <a:t>ronòstic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Mortalitat</a:t>
            </a:r>
            <a:r>
              <a:rPr lang="es-ES_tradnl" dirty="0" smtClean="0"/>
              <a:t> 10-20%</a:t>
            </a:r>
          </a:p>
          <a:p>
            <a:r>
              <a:rPr lang="es-ES_tradnl" dirty="0" err="1" smtClean="0"/>
              <a:t>Recuperació</a:t>
            </a:r>
            <a:r>
              <a:rPr lang="es-ES_tradnl" dirty="0" smtClean="0"/>
              <a:t> habitual en 2 </a:t>
            </a:r>
            <a:r>
              <a:rPr lang="es-ES_tradnl" dirty="0" err="1" smtClean="0"/>
              <a:t>setmanes</a:t>
            </a:r>
            <a:endParaRPr lang="es-ES_tradnl" dirty="0" smtClean="0"/>
          </a:p>
          <a:p>
            <a:r>
              <a:rPr lang="es-ES_tradnl" dirty="0" smtClean="0"/>
              <a:t>Poden persistir en </a:t>
            </a:r>
            <a:r>
              <a:rPr lang="es-ES_tradnl" dirty="0" err="1" smtClean="0"/>
              <a:t>algun</a:t>
            </a:r>
            <a:r>
              <a:rPr lang="es-ES_tradnl" dirty="0" smtClean="0"/>
              <a:t> cas signes </a:t>
            </a:r>
            <a:r>
              <a:rPr lang="es-ES_tradnl" dirty="0" err="1" smtClean="0"/>
              <a:t>motors</a:t>
            </a:r>
            <a:r>
              <a:rPr lang="es-ES_tradnl" dirty="0" smtClean="0"/>
              <a:t> </a:t>
            </a:r>
            <a:r>
              <a:rPr lang="es-ES_tradnl" dirty="0" err="1" smtClean="0"/>
              <a:t>residuals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de 6 </a:t>
            </a:r>
            <a:r>
              <a:rPr lang="es-ES_tradnl" dirty="0" err="1" smtClean="0"/>
              <a:t>mesos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Síndrome </a:t>
            </a:r>
            <a:r>
              <a:rPr lang="es-ES_tradnl" dirty="0" err="1" smtClean="0"/>
              <a:t>serotoninèrgica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05475"/>
          </a:xfrm>
        </p:spPr>
        <p:txBody>
          <a:bodyPr>
            <a:normAutofit fontScale="92500" lnSpcReduction="100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err="1" smtClean="0"/>
              <a:t>Reacció</a:t>
            </a:r>
            <a:r>
              <a:rPr lang="es-ES_tradnl" dirty="0" smtClean="0"/>
              <a:t> </a:t>
            </a:r>
            <a:r>
              <a:rPr lang="es-ES_tradnl" dirty="0" smtClean="0"/>
              <a:t>adversa a </a:t>
            </a:r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d’acció</a:t>
            </a:r>
            <a:r>
              <a:rPr lang="es-ES_tradnl" dirty="0" smtClean="0"/>
              <a:t> </a:t>
            </a:r>
            <a:r>
              <a:rPr lang="es-ES_tradnl" dirty="0" err="1" smtClean="0"/>
              <a:t>serotoninèrgica</a:t>
            </a:r>
            <a:r>
              <a:rPr lang="es-ES_tradnl" dirty="0" smtClean="0"/>
              <a:t> </a:t>
            </a:r>
            <a:r>
              <a:rPr lang="es-ES_tradnl" dirty="0" err="1" smtClean="0"/>
              <a:t>potencialment</a:t>
            </a:r>
            <a:r>
              <a:rPr lang="es-ES_tradnl" dirty="0" smtClean="0"/>
              <a:t> mortal. </a:t>
            </a:r>
          </a:p>
          <a:p>
            <a:r>
              <a:rPr lang="es-ES_tradnl" dirty="0" smtClean="0"/>
              <a:t>15% </a:t>
            </a:r>
            <a:r>
              <a:rPr lang="es-ES_tradnl" dirty="0" err="1" smtClean="0"/>
              <a:t>pacients</a:t>
            </a:r>
            <a:r>
              <a:rPr lang="es-ES_tradnl" dirty="0" smtClean="0"/>
              <a:t> que </a:t>
            </a:r>
            <a:r>
              <a:rPr lang="es-ES_tradnl" dirty="0" err="1" smtClean="0"/>
              <a:t>prenen</a:t>
            </a:r>
            <a:r>
              <a:rPr lang="es-ES_tradnl" dirty="0" smtClean="0"/>
              <a:t> </a:t>
            </a:r>
            <a:r>
              <a:rPr lang="es-ES_tradnl" dirty="0" err="1" smtClean="0"/>
              <a:t>sobredosi</a:t>
            </a:r>
            <a:r>
              <a:rPr lang="es-ES_tradnl" dirty="0" smtClean="0"/>
              <a:t> </a:t>
            </a:r>
            <a:r>
              <a:rPr lang="es-ES_tradnl" dirty="0" smtClean="0"/>
              <a:t>de </a:t>
            </a:r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serotoninèrgics</a:t>
            </a:r>
            <a:r>
              <a:rPr lang="es-ES_tradnl" dirty="0" smtClean="0"/>
              <a:t>. </a:t>
            </a:r>
            <a:endParaRPr lang="es-ES_tradnl" dirty="0" smtClean="0"/>
          </a:p>
          <a:p>
            <a:r>
              <a:rPr lang="es-ES_tradnl" dirty="0" err="1" smtClean="0"/>
              <a:t>Majoria</a:t>
            </a:r>
            <a:r>
              <a:rPr lang="es-ES_tradnl" dirty="0" smtClean="0"/>
              <a:t> en &lt;24h </a:t>
            </a:r>
            <a:r>
              <a:rPr lang="es-ES_tradnl" dirty="0" err="1" smtClean="0"/>
              <a:t>inici</a:t>
            </a:r>
            <a:r>
              <a:rPr lang="es-ES_tradnl" dirty="0" smtClean="0"/>
              <a:t> o </a:t>
            </a:r>
            <a:r>
              <a:rPr lang="es-ES_tradnl" dirty="0" err="1" smtClean="0"/>
              <a:t>canvi</a:t>
            </a:r>
            <a:r>
              <a:rPr lang="es-ES_tradnl" dirty="0" smtClean="0"/>
              <a:t> </a:t>
            </a:r>
            <a:r>
              <a:rPr lang="es-ES_tradnl" dirty="0" err="1" smtClean="0"/>
              <a:t>fàrmac</a:t>
            </a:r>
            <a:r>
              <a:rPr lang="es-ES_tradnl" dirty="0" smtClean="0"/>
              <a:t>.</a:t>
            </a:r>
            <a:endParaRPr lang="es-ES_tradnl" dirty="0" smtClean="0"/>
          </a:p>
          <a:p>
            <a:r>
              <a:rPr lang="es-ES_tradnl" b="1" dirty="0" err="1" smtClean="0"/>
              <a:t>Fàrmacs</a:t>
            </a:r>
            <a:r>
              <a:rPr lang="es-ES_tradnl" b="1" dirty="0" smtClean="0"/>
              <a:t>: </a:t>
            </a:r>
            <a:r>
              <a:rPr lang="es-ES_tradnl" dirty="0" err="1" smtClean="0"/>
              <a:t>inhibidors</a:t>
            </a:r>
            <a:r>
              <a:rPr lang="es-ES_tradnl" dirty="0" smtClean="0"/>
              <a:t> </a:t>
            </a:r>
            <a:r>
              <a:rPr lang="es-ES_tradnl" dirty="0" err="1" smtClean="0"/>
              <a:t>recaptació</a:t>
            </a:r>
            <a:r>
              <a:rPr lang="es-ES_tradnl" dirty="0" smtClean="0"/>
              <a:t> (ISRS, </a:t>
            </a:r>
            <a:r>
              <a:rPr lang="es-ES_tradnl" dirty="0" err="1" smtClean="0"/>
              <a:t>antidepressius</a:t>
            </a:r>
            <a:r>
              <a:rPr lang="es-ES_tradnl" dirty="0" smtClean="0"/>
              <a:t> </a:t>
            </a:r>
            <a:r>
              <a:rPr lang="es-ES_tradnl" dirty="0" err="1" smtClean="0"/>
              <a:t>tricíclics</a:t>
            </a:r>
            <a:r>
              <a:rPr lang="es-ES_tradnl" dirty="0" smtClean="0"/>
              <a:t>, </a:t>
            </a:r>
            <a:r>
              <a:rPr lang="es-ES_tradnl" dirty="0" err="1" smtClean="0"/>
              <a:t>opiacis</a:t>
            </a:r>
            <a:r>
              <a:rPr lang="es-ES_tradnl" dirty="0" smtClean="0"/>
              <a:t>), </a:t>
            </a:r>
            <a:r>
              <a:rPr lang="es-ES_tradnl" dirty="0" err="1" smtClean="0"/>
              <a:t>inhibidors</a:t>
            </a:r>
            <a:r>
              <a:rPr lang="es-ES_tradnl" dirty="0" smtClean="0"/>
              <a:t> </a:t>
            </a:r>
            <a:r>
              <a:rPr lang="es-ES_tradnl" dirty="0" err="1" smtClean="0"/>
              <a:t>metabolisme</a:t>
            </a:r>
            <a:r>
              <a:rPr lang="es-ES_tradnl" dirty="0" smtClean="0"/>
              <a:t> (IMAO), </a:t>
            </a:r>
            <a:r>
              <a:rPr lang="es-ES_tradnl" dirty="0" err="1" smtClean="0"/>
              <a:t>augmenten</a:t>
            </a:r>
            <a:r>
              <a:rPr lang="es-ES_tradnl" dirty="0" smtClean="0"/>
              <a:t> </a:t>
            </a:r>
            <a:r>
              <a:rPr lang="es-ES_tradnl" dirty="0" err="1" smtClean="0"/>
              <a:t>síntesi</a:t>
            </a:r>
            <a:r>
              <a:rPr lang="es-ES_tradnl" dirty="0" smtClean="0"/>
              <a:t> (</a:t>
            </a:r>
            <a:r>
              <a:rPr lang="es-ES_tradnl" dirty="0" err="1" smtClean="0"/>
              <a:t>èxtasi</a:t>
            </a:r>
            <a:r>
              <a:rPr lang="es-ES_tradnl" dirty="0" smtClean="0"/>
              <a:t>, </a:t>
            </a:r>
            <a:r>
              <a:rPr lang="es-ES_tradnl" dirty="0" err="1" smtClean="0"/>
              <a:t>amfetamines</a:t>
            </a:r>
            <a:r>
              <a:rPr lang="es-ES_tradnl" dirty="0" smtClean="0"/>
              <a:t>, </a:t>
            </a:r>
            <a:r>
              <a:rPr lang="es-ES_tradnl" dirty="0" err="1" smtClean="0"/>
              <a:t>cocaïna</a:t>
            </a:r>
            <a:r>
              <a:rPr lang="es-ES_tradnl" dirty="0" smtClean="0"/>
              <a:t>), </a:t>
            </a:r>
            <a:r>
              <a:rPr lang="es-ES_tradnl" dirty="0" err="1" smtClean="0"/>
              <a:t>agonistes</a:t>
            </a:r>
            <a:r>
              <a:rPr lang="es-ES_tradnl" dirty="0" smtClean="0"/>
              <a:t> (</a:t>
            </a:r>
            <a:r>
              <a:rPr lang="es-ES_tradnl" dirty="0" err="1" smtClean="0"/>
              <a:t>sumatriptan</a:t>
            </a:r>
            <a:r>
              <a:rPr lang="es-ES_tradnl" dirty="0" smtClean="0"/>
              <a:t>, </a:t>
            </a:r>
            <a:r>
              <a:rPr lang="es-ES_tradnl" dirty="0" err="1" smtClean="0"/>
              <a:t>ergotamina</a:t>
            </a:r>
            <a:r>
              <a:rPr lang="es-ES_tradnl" dirty="0" smtClean="0"/>
              <a:t>), </a:t>
            </a:r>
            <a:r>
              <a:rPr lang="es-ES_tradnl" dirty="0" err="1" smtClean="0"/>
              <a:t>afavoridors</a:t>
            </a:r>
            <a:r>
              <a:rPr lang="es-ES_tradnl" dirty="0" smtClean="0"/>
              <a:t> (</a:t>
            </a:r>
            <a:r>
              <a:rPr lang="es-ES_tradnl" dirty="0" err="1" smtClean="0"/>
              <a:t>liti</a:t>
            </a:r>
            <a:r>
              <a:rPr lang="es-ES_tradnl" dirty="0" smtClean="0"/>
              <a:t>, TEC).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Fisiopatologia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Sobreestimulació</a:t>
            </a:r>
            <a:r>
              <a:rPr lang="es-ES_tradnl" dirty="0" smtClean="0"/>
              <a:t> de </a:t>
            </a:r>
            <a:r>
              <a:rPr lang="es-ES_tradnl" dirty="0" err="1" smtClean="0"/>
              <a:t>receptors</a:t>
            </a:r>
            <a:r>
              <a:rPr lang="es-ES_tradnl" dirty="0" smtClean="0"/>
              <a:t> 5-HT</a:t>
            </a:r>
            <a:r>
              <a:rPr lang="es-ES_tradnl" baseline="-25000" dirty="0" smtClean="0"/>
              <a:t>1A</a:t>
            </a:r>
            <a:r>
              <a:rPr lang="es-ES_tradnl" dirty="0" smtClean="0"/>
              <a:t> i 5-HT</a:t>
            </a:r>
            <a:r>
              <a:rPr lang="es-ES_tradnl" baseline="-25000" dirty="0" smtClean="0"/>
              <a:t>2A 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SNC: modula </a:t>
            </a:r>
            <a:r>
              <a:rPr lang="es-ES_tradnl" dirty="0" err="1" smtClean="0"/>
              <a:t>atenció</a:t>
            </a:r>
            <a:r>
              <a:rPr lang="es-ES_tradnl" dirty="0" smtClean="0"/>
              <a:t>, </a:t>
            </a:r>
            <a:r>
              <a:rPr lang="es-ES_tradnl" dirty="0" err="1" smtClean="0"/>
              <a:t>comportament</a:t>
            </a:r>
            <a:r>
              <a:rPr lang="es-ES_tradnl" dirty="0" smtClean="0"/>
              <a:t>, </a:t>
            </a:r>
            <a:r>
              <a:rPr lang="es-ES_tradnl" dirty="0" err="1" smtClean="0"/>
              <a:t>termoregulació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SNP: </a:t>
            </a:r>
            <a:r>
              <a:rPr lang="es-ES_tradnl" dirty="0" err="1" smtClean="0"/>
              <a:t>motilitat</a:t>
            </a:r>
            <a:r>
              <a:rPr lang="es-ES_tradnl" dirty="0" smtClean="0"/>
              <a:t> GI, </a:t>
            </a:r>
            <a:r>
              <a:rPr lang="es-ES_tradnl" dirty="0" err="1" smtClean="0"/>
              <a:t>vasoconstricció</a:t>
            </a:r>
            <a:r>
              <a:rPr lang="es-ES_tradnl" dirty="0" smtClean="0"/>
              <a:t>, </a:t>
            </a:r>
            <a:r>
              <a:rPr lang="es-ES_tradnl" dirty="0" err="1" smtClean="0"/>
              <a:t>contracció</a:t>
            </a:r>
            <a:r>
              <a:rPr lang="es-ES_tradnl" dirty="0" smtClean="0"/>
              <a:t> uterina, </a:t>
            </a:r>
            <a:r>
              <a:rPr lang="es-ES_tradnl" dirty="0" err="1" smtClean="0"/>
              <a:t>broncoconstricció</a:t>
            </a:r>
            <a:r>
              <a:rPr lang="es-ES_tradnl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Clínica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Expressió</a:t>
            </a:r>
            <a:r>
              <a:rPr lang="es-ES_tradnl" dirty="0" smtClean="0"/>
              <a:t> clínica </a:t>
            </a:r>
            <a:r>
              <a:rPr lang="es-ES_tradnl" dirty="0" err="1" smtClean="0"/>
              <a:t>heterogènia</a:t>
            </a:r>
            <a:endParaRPr lang="es-ES_tradnl" dirty="0" smtClean="0"/>
          </a:p>
          <a:p>
            <a:r>
              <a:rPr lang="es-ES_tradnl" b="1" dirty="0" err="1" smtClean="0"/>
              <a:t>Alteració</a:t>
            </a:r>
            <a:r>
              <a:rPr lang="es-ES_tradnl" b="1" dirty="0" smtClean="0"/>
              <a:t> </a:t>
            </a:r>
            <a:r>
              <a:rPr lang="es-ES_tradnl" b="1" dirty="0" err="1" smtClean="0"/>
              <a:t>estat</a:t>
            </a:r>
            <a:r>
              <a:rPr lang="es-ES_tradnl" b="1" dirty="0" smtClean="0"/>
              <a:t> mental: </a:t>
            </a:r>
            <a:r>
              <a:rPr lang="es-ES_tradnl" dirty="0" err="1" smtClean="0"/>
              <a:t>ansietat</a:t>
            </a:r>
            <a:r>
              <a:rPr lang="es-ES_tradnl" dirty="0" smtClean="0"/>
              <a:t>, </a:t>
            </a:r>
            <a:r>
              <a:rPr lang="es-ES_tradnl" dirty="0" err="1" smtClean="0"/>
              <a:t>del.liri</a:t>
            </a:r>
            <a:r>
              <a:rPr lang="es-ES_tradnl" dirty="0" smtClean="0"/>
              <a:t>, </a:t>
            </a:r>
            <a:r>
              <a:rPr lang="es-ES_tradnl" dirty="0" err="1" smtClean="0"/>
              <a:t>desorientació</a:t>
            </a:r>
            <a:r>
              <a:rPr lang="es-ES_tradnl" dirty="0" smtClean="0"/>
              <a:t>, </a:t>
            </a:r>
            <a:r>
              <a:rPr lang="es-ES_tradnl" dirty="0" err="1" smtClean="0"/>
              <a:t>agitació</a:t>
            </a:r>
            <a:r>
              <a:rPr lang="es-ES_tradnl" dirty="0" smtClean="0"/>
              <a:t>. </a:t>
            </a:r>
          </a:p>
          <a:p>
            <a:r>
              <a:rPr lang="es-ES_tradnl" b="1" dirty="0" err="1" smtClean="0"/>
              <a:t>Disautonomia</a:t>
            </a:r>
            <a:r>
              <a:rPr lang="es-ES_tradnl" b="1" dirty="0" smtClean="0"/>
              <a:t>: </a:t>
            </a:r>
            <a:r>
              <a:rPr lang="es-ES_tradnl" dirty="0" err="1" smtClean="0"/>
              <a:t>diaforesi</a:t>
            </a:r>
            <a:r>
              <a:rPr lang="es-ES_tradnl" dirty="0" smtClean="0"/>
              <a:t>, </a:t>
            </a:r>
            <a:r>
              <a:rPr lang="es-ES_tradnl" dirty="0" err="1" smtClean="0"/>
              <a:t>taquicàrdia</a:t>
            </a:r>
            <a:r>
              <a:rPr lang="es-ES_tradnl" dirty="0" smtClean="0"/>
              <a:t>, </a:t>
            </a:r>
            <a:r>
              <a:rPr lang="es-ES_tradnl" dirty="0" err="1" smtClean="0"/>
              <a:t>hipertèrmia</a:t>
            </a:r>
            <a:r>
              <a:rPr lang="es-ES_tradnl" dirty="0" smtClean="0"/>
              <a:t>, </a:t>
            </a:r>
            <a:r>
              <a:rPr lang="es-ES_tradnl" dirty="0" err="1" smtClean="0"/>
              <a:t>hiperTA</a:t>
            </a:r>
            <a:r>
              <a:rPr lang="es-ES_tradnl" dirty="0" smtClean="0"/>
              <a:t>, </a:t>
            </a:r>
            <a:r>
              <a:rPr lang="es-ES_tradnl" dirty="0" err="1" smtClean="0"/>
              <a:t>vòmits</a:t>
            </a:r>
            <a:r>
              <a:rPr lang="es-ES_tradnl" dirty="0" smtClean="0"/>
              <a:t>, diarrea, </a:t>
            </a:r>
            <a:r>
              <a:rPr lang="es-ES_tradnl" dirty="0" err="1" smtClean="0"/>
              <a:t>midriasi</a:t>
            </a:r>
            <a:r>
              <a:rPr lang="es-ES_tradnl" dirty="0" smtClean="0"/>
              <a:t>. </a:t>
            </a:r>
          </a:p>
          <a:p>
            <a:r>
              <a:rPr lang="es-ES_tradnl" b="1" dirty="0" err="1" smtClean="0"/>
              <a:t>Hiperactivitat</a:t>
            </a:r>
            <a:r>
              <a:rPr lang="es-ES_tradnl" b="1" dirty="0" smtClean="0"/>
              <a:t> neuromuscular</a:t>
            </a:r>
            <a:r>
              <a:rPr lang="es-ES_tradnl" dirty="0" smtClean="0"/>
              <a:t>: </a:t>
            </a:r>
            <a:r>
              <a:rPr lang="es-ES_tradnl" dirty="0" err="1" smtClean="0"/>
              <a:t>tremolor</a:t>
            </a:r>
            <a:r>
              <a:rPr lang="es-ES_tradnl" dirty="0" smtClean="0"/>
              <a:t>, </a:t>
            </a:r>
            <a:r>
              <a:rPr lang="es-ES_tradnl" dirty="0" err="1" smtClean="0"/>
              <a:t>rigidesa</a:t>
            </a:r>
            <a:r>
              <a:rPr lang="es-ES_tradnl" dirty="0" smtClean="0"/>
              <a:t>, </a:t>
            </a:r>
            <a:r>
              <a:rPr lang="es-ES_tradnl" dirty="0" err="1" smtClean="0"/>
              <a:t>mioclonus</a:t>
            </a:r>
            <a:r>
              <a:rPr lang="es-ES_tradnl" dirty="0" smtClean="0"/>
              <a:t>, </a:t>
            </a:r>
            <a:r>
              <a:rPr lang="es-ES_tradnl" dirty="0" err="1" smtClean="0"/>
              <a:t>hiperreflèxia</a:t>
            </a:r>
            <a:r>
              <a:rPr lang="es-ES_tradnl" dirty="0" smtClean="0"/>
              <a:t> (</a:t>
            </a:r>
            <a:r>
              <a:rPr lang="es-ES_tradnl" dirty="0" err="1" smtClean="0"/>
              <a:t>clonus</a:t>
            </a:r>
            <a:r>
              <a:rPr lang="es-ES_tradnl" dirty="0" smtClean="0"/>
              <a:t>), </a:t>
            </a:r>
            <a:r>
              <a:rPr lang="es-ES_tradnl" dirty="0" err="1" smtClean="0"/>
              <a:t>Babinski</a:t>
            </a:r>
            <a:r>
              <a:rPr lang="es-ES_tradnl" dirty="0" smtClean="0"/>
              <a:t>.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Laboratori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Leucocitosi</a:t>
            </a:r>
            <a:endParaRPr lang="es-ES_tradnl" dirty="0" smtClean="0"/>
          </a:p>
          <a:p>
            <a:r>
              <a:rPr lang="es-ES_tradnl" dirty="0" err="1" smtClean="0"/>
              <a:t>Elevació</a:t>
            </a:r>
            <a:r>
              <a:rPr lang="es-ES_tradnl" dirty="0" smtClean="0"/>
              <a:t> CK</a:t>
            </a:r>
          </a:p>
          <a:p>
            <a:r>
              <a:rPr lang="es-ES_tradnl" dirty="0" err="1" smtClean="0"/>
              <a:t>I.renal</a:t>
            </a:r>
            <a:r>
              <a:rPr lang="es-ES_tradnl" dirty="0" smtClean="0"/>
              <a:t>, </a:t>
            </a:r>
            <a:r>
              <a:rPr lang="es-ES_tradnl" dirty="0" err="1" smtClean="0"/>
              <a:t>acidosi</a:t>
            </a:r>
            <a:r>
              <a:rPr lang="es-ES_tradnl" dirty="0" smtClean="0"/>
              <a:t> </a:t>
            </a:r>
            <a:r>
              <a:rPr lang="es-ES_tradnl" dirty="0" err="1" smtClean="0"/>
              <a:t>metabòlica</a:t>
            </a:r>
            <a:r>
              <a:rPr lang="es-ES_tradnl" dirty="0" smtClean="0"/>
              <a:t> si casos </a:t>
            </a:r>
            <a:r>
              <a:rPr lang="es-ES_tradnl" dirty="0" err="1" smtClean="0"/>
              <a:t>greus</a:t>
            </a:r>
            <a:r>
              <a:rPr lang="es-ES_tradnl" dirty="0" smtClean="0"/>
              <a:t>.</a:t>
            </a:r>
            <a:r>
              <a:rPr lang="es-ES_tradnl" dirty="0" smtClean="0"/>
              <a:t> 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Tractament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Suspendre</a:t>
            </a:r>
            <a:r>
              <a:rPr lang="es-ES_tradnl" dirty="0" smtClean="0"/>
              <a:t> </a:t>
            </a:r>
            <a:r>
              <a:rPr lang="es-ES_tradnl" dirty="0" err="1" smtClean="0"/>
              <a:t>fàrmacs</a:t>
            </a:r>
            <a:r>
              <a:rPr lang="es-ES_tradnl" dirty="0" smtClean="0"/>
              <a:t> responsables</a:t>
            </a:r>
          </a:p>
          <a:p>
            <a:r>
              <a:rPr lang="es-ES_tradnl" dirty="0" smtClean="0"/>
              <a:t>Mesures de </a:t>
            </a:r>
            <a:r>
              <a:rPr lang="es-ES_tradnl" dirty="0" err="1" smtClean="0"/>
              <a:t>suport</a:t>
            </a:r>
            <a:endParaRPr lang="es-ES_tradnl" dirty="0" smtClean="0"/>
          </a:p>
          <a:p>
            <a:r>
              <a:rPr lang="es-ES_tradnl" dirty="0" err="1" smtClean="0"/>
              <a:t>Sedació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BZD</a:t>
            </a:r>
            <a:endParaRPr lang="es-ES_tradnl" dirty="0" smtClean="0"/>
          </a:p>
          <a:p>
            <a:r>
              <a:rPr lang="es-ES_tradnl" dirty="0" err="1" smtClean="0"/>
              <a:t>Ciproheptadina</a:t>
            </a:r>
            <a:r>
              <a:rPr lang="es-ES_tradnl" dirty="0" smtClean="0"/>
              <a:t>: antagonista 5HT</a:t>
            </a:r>
            <a:r>
              <a:rPr lang="es-ES_tradnl" baseline="-25000" dirty="0" smtClean="0"/>
              <a:t>2A </a:t>
            </a:r>
            <a:r>
              <a:rPr lang="es-ES_tradnl" dirty="0" smtClean="0"/>
              <a:t>  </a:t>
            </a:r>
            <a:r>
              <a:rPr lang="es-ES_tradnl" dirty="0" err="1" smtClean="0"/>
              <a:t>dosi</a:t>
            </a:r>
            <a:r>
              <a:rPr lang="es-ES_tradnl" dirty="0" smtClean="0"/>
              <a:t> inicial de 12 mg, </a:t>
            </a:r>
            <a:r>
              <a:rPr lang="es-ES_tradnl" dirty="0" err="1" smtClean="0"/>
              <a:t>seguit</a:t>
            </a:r>
            <a:r>
              <a:rPr lang="es-ES_tradnl" dirty="0" smtClean="0"/>
              <a:t> de 2 mg/2h. </a:t>
            </a:r>
            <a:endParaRPr lang="es-ES" baseline="-25000" dirty="0" smtClean="0"/>
          </a:p>
          <a:p>
            <a:r>
              <a:rPr lang="es-ES_tradnl" dirty="0" err="1" smtClean="0"/>
              <a:t>Disautonomia</a:t>
            </a:r>
            <a:r>
              <a:rPr lang="es-ES_tradnl" dirty="0" smtClean="0"/>
              <a:t>: </a:t>
            </a:r>
            <a:r>
              <a:rPr lang="es-ES_tradnl" dirty="0" err="1" smtClean="0"/>
              <a:t>simpaticomimètics</a:t>
            </a:r>
            <a:r>
              <a:rPr lang="es-ES_tradnl" dirty="0" smtClean="0"/>
              <a:t> </a:t>
            </a:r>
            <a:r>
              <a:rPr lang="es-ES_tradnl" dirty="0" err="1" smtClean="0"/>
              <a:t>directes</a:t>
            </a:r>
            <a:r>
              <a:rPr lang="es-ES_tradnl" dirty="0" smtClean="0"/>
              <a:t> (adrenalina, NA)</a:t>
            </a:r>
          </a:p>
          <a:p>
            <a:r>
              <a:rPr lang="es-ES_tradnl" dirty="0" smtClean="0"/>
              <a:t>HTA o </a:t>
            </a:r>
            <a:r>
              <a:rPr lang="es-ES_tradnl" dirty="0" err="1" smtClean="0"/>
              <a:t>taquicàrdia</a:t>
            </a:r>
            <a:r>
              <a:rPr lang="es-ES_tradnl" dirty="0" smtClean="0"/>
              <a:t>: </a:t>
            </a:r>
            <a:r>
              <a:rPr lang="es-ES_tradnl" dirty="0" err="1" smtClean="0"/>
              <a:t>nitroprussiat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Pronòstic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Suspendre</a:t>
            </a:r>
            <a:r>
              <a:rPr lang="es-ES_tradnl" dirty="0" smtClean="0"/>
              <a:t> </a:t>
            </a:r>
            <a:r>
              <a:rPr lang="es-ES_tradnl" dirty="0" err="1" smtClean="0"/>
              <a:t>fàrmac</a:t>
            </a:r>
            <a:r>
              <a:rPr lang="es-ES_tradnl" dirty="0" smtClean="0"/>
              <a:t>: </a:t>
            </a:r>
            <a:r>
              <a:rPr lang="es-ES_tradnl" dirty="0" err="1" smtClean="0"/>
              <a:t>resolució</a:t>
            </a:r>
            <a:r>
              <a:rPr lang="es-ES_tradnl" dirty="0" smtClean="0"/>
              <a:t> </a:t>
            </a:r>
            <a:r>
              <a:rPr lang="es-ES_tradnl" dirty="0" err="1" smtClean="0"/>
              <a:t>generalment</a:t>
            </a:r>
            <a:r>
              <a:rPr lang="es-ES_tradnl" dirty="0" smtClean="0"/>
              <a:t> en les </a:t>
            </a:r>
            <a:r>
              <a:rPr lang="es-ES_tradnl" dirty="0" err="1" smtClean="0"/>
              <a:t>primeres</a:t>
            </a:r>
            <a:r>
              <a:rPr lang="es-ES_tradnl" dirty="0" smtClean="0"/>
              <a:t> 24 </a:t>
            </a:r>
            <a:r>
              <a:rPr lang="es-ES_tradnl" dirty="0" err="1" smtClean="0"/>
              <a:t>hores</a:t>
            </a:r>
            <a:r>
              <a:rPr lang="es-ES_tradnl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Hipertèrmia</a:t>
            </a:r>
            <a:r>
              <a:rPr lang="es-ES_tradnl" dirty="0" smtClean="0"/>
              <a:t> maligna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err="1" smtClean="0"/>
              <a:t>Malaltia</a:t>
            </a:r>
            <a:r>
              <a:rPr lang="es-ES_tradnl" dirty="0" smtClean="0"/>
              <a:t> </a:t>
            </a:r>
            <a:r>
              <a:rPr lang="es-ES_tradnl" dirty="0" smtClean="0"/>
              <a:t>AD, </a:t>
            </a:r>
            <a:r>
              <a:rPr lang="es-ES_tradnl" dirty="0" err="1" smtClean="0"/>
              <a:t>penetrància</a:t>
            </a:r>
            <a:r>
              <a:rPr lang="es-ES_tradnl" dirty="0" smtClean="0"/>
              <a:t> </a:t>
            </a:r>
            <a:r>
              <a:rPr lang="es-ES_tradnl" dirty="0" err="1" smtClean="0"/>
              <a:t>incomplerta</a:t>
            </a:r>
            <a:r>
              <a:rPr lang="es-ES_tradnl" dirty="0" smtClean="0"/>
              <a:t>, </a:t>
            </a:r>
            <a:r>
              <a:rPr lang="es-ES_tradnl" dirty="0" err="1" smtClean="0"/>
              <a:t>mutació</a:t>
            </a:r>
            <a:r>
              <a:rPr lang="es-ES_tradnl" dirty="0" smtClean="0"/>
              <a:t> gen receptor </a:t>
            </a:r>
            <a:r>
              <a:rPr lang="es-ES_tradnl" dirty="0" err="1" smtClean="0"/>
              <a:t>rianodina</a:t>
            </a:r>
            <a:r>
              <a:rPr lang="es-ES_tradnl" dirty="0" smtClean="0"/>
              <a:t> (</a:t>
            </a:r>
            <a:r>
              <a:rPr lang="es-ES_tradnl" dirty="0" err="1" smtClean="0"/>
              <a:t>alteracions</a:t>
            </a:r>
            <a:r>
              <a:rPr lang="es-ES_tradnl" dirty="0" smtClean="0"/>
              <a:t> canal </a:t>
            </a:r>
            <a:r>
              <a:rPr lang="es-ES_tradnl" dirty="0" err="1" smtClean="0"/>
              <a:t>calci</a:t>
            </a:r>
            <a:r>
              <a:rPr lang="es-ES_tradnl" dirty="0" smtClean="0"/>
              <a:t> </a:t>
            </a:r>
            <a:r>
              <a:rPr lang="es-ES_tradnl" dirty="0" err="1" smtClean="0"/>
              <a:t>reticle</a:t>
            </a:r>
            <a:r>
              <a:rPr lang="es-ES_tradnl" dirty="0" smtClean="0"/>
              <a:t> </a:t>
            </a:r>
            <a:r>
              <a:rPr lang="es-ES_tradnl" dirty="0" err="1" smtClean="0"/>
              <a:t>sarcoplàsmic</a:t>
            </a:r>
            <a:r>
              <a:rPr lang="es-ES_tradnl" dirty="0" smtClean="0"/>
              <a:t>).</a:t>
            </a:r>
          </a:p>
          <a:p>
            <a:r>
              <a:rPr lang="es-ES_tradnl" dirty="0" smtClean="0"/>
              <a:t>Provoca </a:t>
            </a:r>
            <a:r>
              <a:rPr lang="es-ES_tradnl" dirty="0" err="1" smtClean="0"/>
              <a:t>contracció</a:t>
            </a:r>
            <a:r>
              <a:rPr lang="es-ES_tradnl" dirty="0" smtClean="0"/>
              <a:t> muscular </a:t>
            </a:r>
            <a:r>
              <a:rPr lang="es-ES_tradnl" dirty="0" err="1" smtClean="0"/>
              <a:t>sostinguda</a:t>
            </a:r>
            <a:r>
              <a:rPr lang="es-ES_tradnl" dirty="0" smtClean="0"/>
              <a:t> del </a:t>
            </a:r>
            <a:r>
              <a:rPr lang="es-ES_tradnl" dirty="0" err="1" smtClean="0"/>
              <a:t>múscul</a:t>
            </a:r>
            <a:r>
              <a:rPr lang="es-ES_tradnl" dirty="0" smtClean="0"/>
              <a:t> a </a:t>
            </a:r>
            <a:r>
              <a:rPr lang="es-ES_tradnl" dirty="0" err="1" smtClean="0"/>
              <a:t>l’exposició</a:t>
            </a:r>
            <a:r>
              <a:rPr lang="es-ES_tradnl" dirty="0" smtClean="0"/>
              <a:t> </a:t>
            </a:r>
            <a:r>
              <a:rPr lang="es-ES_tradnl" dirty="0" err="1" smtClean="0"/>
              <a:t>d’anestèsics</a:t>
            </a:r>
            <a:r>
              <a:rPr lang="es-ES_tradnl" dirty="0" smtClean="0"/>
              <a:t> </a:t>
            </a:r>
            <a:r>
              <a:rPr lang="es-ES_tradnl" dirty="0" err="1" smtClean="0"/>
              <a:t>inhalats</a:t>
            </a:r>
            <a:r>
              <a:rPr lang="es-ES_tradnl" dirty="0" smtClean="0"/>
              <a:t> o </a:t>
            </a:r>
            <a:r>
              <a:rPr lang="es-ES_tradnl" dirty="0" err="1" smtClean="0"/>
              <a:t>relaxants</a:t>
            </a:r>
            <a:r>
              <a:rPr lang="es-ES_tradnl" dirty="0" smtClean="0"/>
              <a:t> </a:t>
            </a:r>
            <a:r>
              <a:rPr lang="es-ES_tradnl" dirty="0" err="1" smtClean="0"/>
              <a:t>musculars</a:t>
            </a:r>
            <a:r>
              <a:rPr lang="es-ES_tradnl" dirty="0" smtClean="0"/>
              <a:t> </a:t>
            </a:r>
            <a:r>
              <a:rPr lang="es-ES_tradnl" dirty="0" err="1" smtClean="0"/>
              <a:t>despolaritzants</a:t>
            </a:r>
            <a:r>
              <a:rPr lang="es-ES_tradnl" dirty="0" smtClean="0"/>
              <a:t>, </a:t>
            </a:r>
            <a:r>
              <a:rPr lang="es-ES_tradnl" dirty="0" err="1" smtClean="0"/>
              <a:t>creant</a:t>
            </a:r>
            <a:r>
              <a:rPr lang="es-ES_tradnl" dirty="0" smtClean="0"/>
              <a:t> </a:t>
            </a:r>
            <a:r>
              <a:rPr lang="es-ES_tradnl" dirty="0" err="1" smtClean="0"/>
              <a:t>estat</a:t>
            </a:r>
            <a:r>
              <a:rPr lang="es-ES_tradnl" dirty="0" smtClean="0"/>
              <a:t> </a:t>
            </a:r>
            <a:r>
              <a:rPr lang="es-ES_tradnl" dirty="0" err="1" smtClean="0"/>
              <a:t>d’hipermetabolisme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acidosi</a:t>
            </a:r>
            <a:r>
              <a:rPr lang="es-ES_tradnl" dirty="0" smtClean="0"/>
              <a:t> </a:t>
            </a:r>
            <a:r>
              <a:rPr lang="es-ES_tradnl" dirty="0" err="1" smtClean="0"/>
              <a:t>làctica</a:t>
            </a:r>
            <a:r>
              <a:rPr lang="es-ES_tradnl" dirty="0" smtClean="0"/>
              <a:t>, </a:t>
            </a:r>
            <a:r>
              <a:rPr lang="es-ES_tradnl" dirty="0" err="1" smtClean="0"/>
              <a:t>hipercàpnia</a:t>
            </a:r>
            <a:r>
              <a:rPr lang="es-ES_tradnl" dirty="0" smtClean="0"/>
              <a:t> i </a:t>
            </a:r>
            <a:r>
              <a:rPr lang="es-ES_tradnl" dirty="0" err="1" smtClean="0"/>
              <a:t>hipertèrmia</a:t>
            </a:r>
            <a:r>
              <a:rPr lang="es-ES_tradnl" dirty="0" smtClean="0"/>
              <a:t>.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   </a:t>
            </a:r>
            <a:r>
              <a:rPr lang="es-ES_tradnl" dirty="0" smtClean="0"/>
              <a:t> </a:t>
            </a:r>
            <a:r>
              <a:rPr lang="es-ES_tradnl" dirty="0" err="1" smtClean="0"/>
              <a:t>Malalties</a:t>
            </a:r>
            <a:r>
              <a:rPr lang="es-ES_tradnl" dirty="0" smtClean="0"/>
              <a:t> </a:t>
            </a:r>
            <a:r>
              <a:rPr lang="es-ES_tradnl" dirty="0" err="1" smtClean="0"/>
              <a:t>neurològiques</a:t>
            </a:r>
            <a:r>
              <a:rPr lang="es-ES_tradnl" dirty="0" smtClean="0"/>
              <a:t> </a:t>
            </a:r>
            <a:r>
              <a:rPr lang="es-ES_tradnl" dirty="0" err="1" smtClean="0"/>
              <a:t>d’evolució</a:t>
            </a:r>
            <a:r>
              <a:rPr lang="es-ES_tradnl" dirty="0" smtClean="0"/>
              <a:t> aguda o </a:t>
            </a:r>
            <a:r>
              <a:rPr lang="es-ES_tradnl" dirty="0" err="1" smtClean="0"/>
              <a:t>subaguda</a:t>
            </a:r>
            <a:r>
              <a:rPr lang="es-ES_tradnl" dirty="0" smtClean="0"/>
              <a:t> en les que en la </a:t>
            </a:r>
            <a:r>
              <a:rPr lang="es-ES_tradnl" dirty="0" err="1" smtClean="0"/>
              <a:t>presentació</a:t>
            </a:r>
            <a:r>
              <a:rPr lang="es-ES_tradnl" dirty="0" smtClean="0"/>
              <a:t> clínica predomina el </a:t>
            </a:r>
            <a:r>
              <a:rPr lang="es-ES_tradnl" dirty="0" err="1" smtClean="0"/>
              <a:t>trastorn</a:t>
            </a:r>
            <a:r>
              <a:rPr lang="es-ES_tradnl" dirty="0" smtClean="0"/>
              <a:t> del </a:t>
            </a:r>
            <a:r>
              <a:rPr lang="es-ES_tradnl" dirty="0" err="1" smtClean="0"/>
              <a:t>moviment</a:t>
            </a:r>
            <a:r>
              <a:rPr lang="es-ES_tradnl" dirty="0" smtClean="0"/>
              <a:t> i que precisen un </a:t>
            </a:r>
            <a:r>
              <a:rPr lang="es-ES_tradnl" dirty="0" err="1" smtClean="0"/>
              <a:t>diagnòstic</a:t>
            </a:r>
            <a:r>
              <a:rPr lang="es-ES_tradnl" dirty="0" smtClean="0"/>
              <a:t> i </a:t>
            </a:r>
            <a:r>
              <a:rPr lang="es-ES_tradnl" dirty="0" err="1" smtClean="0"/>
              <a:t>tractament</a:t>
            </a:r>
            <a:r>
              <a:rPr lang="es-ES_tradnl" dirty="0" smtClean="0"/>
              <a:t> </a:t>
            </a:r>
            <a:r>
              <a:rPr lang="es-ES_tradnl" dirty="0" err="1" smtClean="0"/>
              <a:t>ràpid</a:t>
            </a:r>
            <a:r>
              <a:rPr lang="es-ES_tradnl" dirty="0" smtClean="0"/>
              <a:t>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Clínica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 smtClean="0"/>
              <a:t>    </a:t>
            </a:r>
            <a:r>
              <a:rPr lang="es-ES_tradnl" dirty="0" err="1" smtClean="0"/>
              <a:t>Generalment</a:t>
            </a:r>
            <a:r>
              <a:rPr lang="es-ES_tradnl" dirty="0" smtClean="0"/>
              <a:t> en les </a:t>
            </a:r>
            <a:r>
              <a:rPr lang="es-ES_tradnl" dirty="0" err="1" smtClean="0"/>
              <a:t>primeres</a:t>
            </a:r>
            <a:r>
              <a:rPr lang="es-ES_tradnl" dirty="0" smtClean="0"/>
              <a:t> </a:t>
            </a:r>
            <a:r>
              <a:rPr lang="es-ES_tradnl" dirty="0" err="1" smtClean="0"/>
              <a:t>hores</a:t>
            </a:r>
            <a:r>
              <a:rPr lang="es-ES_tradnl" dirty="0" smtClean="0"/>
              <a:t> </a:t>
            </a:r>
            <a:r>
              <a:rPr lang="es-ES_tradnl" dirty="0" err="1" smtClean="0"/>
              <a:t>durant</a:t>
            </a:r>
            <a:r>
              <a:rPr lang="es-ES_tradnl" dirty="0" smtClean="0"/>
              <a:t> </a:t>
            </a:r>
            <a:r>
              <a:rPr lang="es-ES_tradnl" dirty="0" err="1" smtClean="0"/>
              <a:t>anestèsia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Hipercàpnia</a:t>
            </a:r>
            <a:endParaRPr lang="es-ES_tradnl" dirty="0" smtClean="0"/>
          </a:p>
          <a:p>
            <a:r>
              <a:rPr lang="es-ES_tradnl" dirty="0" err="1" smtClean="0"/>
              <a:t>Taquicàrdia</a:t>
            </a:r>
            <a:r>
              <a:rPr lang="es-ES_tradnl" dirty="0" smtClean="0"/>
              <a:t>, taquipnea, HTA</a:t>
            </a:r>
          </a:p>
          <a:p>
            <a:r>
              <a:rPr lang="es-ES_tradnl" dirty="0" err="1" smtClean="0"/>
              <a:t>Hipertèrmia</a:t>
            </a:r>
            <a:endParaRPr lang="es-ES_tradnl" dirty="0" smtClean="0"/>
          </a:p>
          <a:p>
            <a:r>
              <a:rPr lang="es-ES_tradnl" dirty="0" err="1" smtClean="0"/>
              <a:t>Rigidesa</a:t>
            </a:r>
            <a:endParaRPr lang="es-ES_tradnl" dirty="0" smtClean="0"/>
          </a:p>
          <a:p>
            <a:r>
              <a:rPr lang="es-ES_tradnl" dirty="0" err="1" smtClean="0"/>
              <a:t>Arrítmies</a:t>
            </a:r>
            <a:endParaRPr lang="es-ES_tradnl" dirty="0" smtClean="0"/>
          </a:p>
          <a:p>
            <a:r>
              <a:rPr lang="es-ES_tradnl" dirty="0" err="1" smtClean="0"/>
              <a:t>Hipoxèmia</a:t>
            </a:r>
            <a:endParaRPr lang="es-ES_tradnl" dirty="0" smtClean="0"/>
          </a:p>
          <a:p>
            <a:r>
              <a:rPr lang="es-ES_tradnl" dirty="0" err="1" smtClean="0"/>
              <a:t>Acidosi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Tractament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Suspendre</a:t>
            </a:r>
            <a:r>
              <a:rPr lang="es-ES_tradnl" dirty="0" smtClean="0"/>
              <a:t> </a:t>
            </a:r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precipitants</a:t>
            </a:r>
            <a:endParaRPr lang="es-ES_tradnl" dirty="0" smtClean="0"/>
          </a:p>
          <a:p>
            <a:r>
              <a:rPr lang="es-ES_tradnl" dirty="0" smtClean="0"/>
              <a:t>Hiperventilar </a:t>
            </a:r>
            <a:r>
              <a:rPr lang="es-ES_tradnl" dirty="0" err="1" smtClean="0"/>
              <a:t>amb</a:t>
            </a:r>
            <a:r>
              <a:rPr lang="es-ES_tradnl" dirty="0" smtClean="0"/>
              <a:t> O2 100%</a:t>
            </a:r>
          </a:p>
          <a:p>
            <a:r>
              <a:rPr lang="es-ES_tradnl" dirty="0" err="1" smtClean="0"/>
              <a:t>Dantrolè</a:t>
            </a:r>
            <a:endParaRPr lang="es-ES_tradnl" dirty="0" smtClean="0"/>
          </a:p>
          <a:p>
            <a:r>
              <a:rPr lang="es-ES_tradnl" dirty="0" smtClean="0"/>
              <a:t>Fred </a:t>
            </a:r>
          </a:p>
          <a:p>
            <a:r>
              <a:rPr lang="es-ES_tradnl" dirty="0" smtClean="0"/>
              <a:t>Mesures de </a:t>
            </a:r>
            <a:r>
              <a:rPr lang="es-ES_tradnl" dirty="0" err="1" smtClean="0"/>
              <a:t>suport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0" y="332656"/>
          <a:ext cx="9108504" cy="61926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3568"/>
                <a:gridCol w="1152128"/>
                <a:gridCol w="1008112"/>
                <a:gridCol w="1116634"/>
                <a:gridCol w="1080120"/>
                <a:gridCol w="1152128"/>
                <a:gridCol w="1043606"/>
                <a:gridCol w="936104"/>
                <a:gridCol w="936104"/>
              </a:tblGrid>
              <a:tr h="15481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Fàrmacs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Temps</a:t>
                      </a:r>
                      <a:endParaRPr lang="es-ES_tradnl" dirty="0" smtClean="0"/>
                    </a:p>
                    <a:p>
                      <a:r>
                        <a:rPr lang="es-ES_tradnl" dirty="0" err="1" smtClean="0"/>
                        <a:t>aparició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Pupil.les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Pell</a:t>
                      </a:r>
                      <a:r>
                        <a:rPr lang="es-ES_tradnl" dirty="0" smtClean="0"/>
                        <a:t> i mucosa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Motilitat</a:t>
                      </a:r>
                      <a:endParaRPr lang="es-ES_tradnl" dirty="0" smtClean="0"/>
                    </a:p>
                    <a:p>
                      <a:r>
                        <a:rPr lang="es-ES_tradnl" dirty="0" smtClean="0"/>
                        <a:t>intestinal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To</a:t>
                      </a:r>
                      <a:endParaRPr lang="es-ES_tradnl" dirty="0" smtClean="0"/>
                    </a:p>
                    <a:p>
                      <a:r>
                        <a:rPr lang="es-ES_tradnl" dirty="0" err="1" smtClean="0"/>
                        <a:t>múscul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Reflex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Estat</a:t>
                      </a:r>
                      <a:endParaRPr lang="es-ES_tradnl" dirty="0" smtClean="0"/>
                    </a:p>
                    <a:p>
                      <a:r>
                        <a:rPr lang="es-ES_tradnl" dirty="0" smtClean="0"/>
                        <a:t>mental</a:t>
                      </a:r>
                      <a:endParaRPr lang="es-ES" dirty="0"/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SS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Proseroto-ninèrgics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&lt;12</a:t>
                      </a:r>
                      <a:r>
                        <a:rPr lang="es-ES_tradnl" baseline="0" dirty="0" smtClean="0"/>
                        <a:t> 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Midriasi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Sialorrea</a:t>
                      </a:r>
                    </a:p>
                    <a:p>
                      <a:r>
                        <a:rPr lang="es-ES_tradnl" dirty="0" err="1" smtClean="0"/>
                        <a:t>Diaforesi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Augmen-tat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HiperR</a:t>
                      </a:r>
                      <a:endParaRPr lang="es-ES_tradnl" dirty="0" smtClean="0"/>
                    </a:p>
                    <a:p>
                      <a:r>
                        <a:rPr lang="es-ES_tradnl" dirty="0" err="1" smtClean="0"/>
                        <a:t>Clonus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Coma</a:t>
                      </a:r>
                    </a:p>
                    <a:p>
                      <a:r>
                        <a:rPr lang="es-ES_tradnl" dirty="0" smtClean="0"/>
                        <a:t>Agita-</a:t>
                      </a:r>
                    </a:p>
                    <a:p>
                      <a:r>
                        <a:rPr lang="es-ES_tradnl" dirty="0" err="1" smtClean="0"/>
                        <a:t>ció</a:t>
                      </a:r>
                      <a:endParaRPr lang="es-ES" dirty="0"/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SNM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Antag</a:t>
                      </a:r>
                      <a:r>
                        <a:rPr lang="es-ES_tradnl" dirty="0" smtClean="0"/>
                        <a:t>.</a:t>
                      </a:r>
                    </a:p>
                    <a:p>
                      <a:r>
                        <a:rPr lang="es-ES_tradnl" dirty="0" smtClean="0"/>
                        <a:t>dopamina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1-3 </a:t>
                      </a:r>
                      <a:r>
                        <a:rPr lang="es-ES_tradnl" dirty="0" err="1" smtClean="0"/>
                        <a:t>dies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Normal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Sialorrea</a:t>
                      </a:r>
                    </a:p>
                    <a:p>
                      <a:r>
                        <a:rPr lang="es-ES_tradnl" dirty="0" err="1" smtClean="0"/>
                        <a:t>Pal.lidesa</a:t>
                      </a:r>
                      <a:endParaRPr lang="es-ES_tradnl" dirty="0" smtClean="0"/>
                    </a:p>
                    <a:p>
                      <a:r>
                        <a:rPr lang="es-ES_tradnl" dirty="0" err="1" smtClean="0"/>
                        <a:t>Diaforesi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Normal o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Rigidesa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HipoR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Estupor</a:t>
                      </a:r>
                    </a:p>
                    <a:p>
                      <a:r>
                        <a:rPr lang="es-ES_tradnl" dirty="0" smtClean="0"/>
                        <a:t>Coma</a:t>
                      </a:r>
                    </a:p>
                    <a:p>
                      <a:r>
                        <a:rPr lang="es-ES_tradnl" dirty="0" smtClean="0"/>
                        <a:t>Mutis-me</a:t>
                      </a:r>
                      <a:endParaRPr lang="es-ES" dirty="0"/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HM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Anestèsia</a:t>
                      </a:r>
                      <a:endParaRPr lang="es-ES_tradnl" dirty="0" smtClean="0"/>
                    </a:p>
                    <a:p>
                      <a:r>
                        <a:rPr lang="es-ES_tradnl" dirty="0" smtClean="0"/>
                        <a:t>Inhalada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0.5-24h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Normal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Normal</a:t>
                      </a:r>
                    </a:p>
                    <a:p>
                      <a:r>
                        <a:rPr lang="es-ES_tradnl" dirty="0" err="1" smtClean="0"/>
                        <a:t>Diaforesi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Rigidesa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HipoR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Agitació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9 Conector recto de flecha"/>
          <p:cNvCxnSpPr/>
          <p:nvPr/>
        </p:nvCxnSpPr>
        <p:spPr>
          <a:xfrm rot="5400000" flipH="1" flipV="1">
            <a:off x="5508104" y="249289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>
            <a:off x="5328084" y="4185084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5400000">
            <a:off x="5400886" y="5624450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Distonia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Distonia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Trastorn</a:t>
            </a:r>
            <a:r>
              <a:rPr lang="es-ES_tradnl" dirty="0" smtClean="0"/>
              <a:t> del </a:t>
            </a:r>
            <a:r>
              <a:rPr lang="es-ES_tradnl" dirty="0" err="1" smtClean="0"/>
              <a:t>moviment</a:t>
            </a:r>
            <a:r>
              <a:rPr lang="es-ES_tradnl" dirty="0" smtClean="0"/>
              <a:t> </a:t>
            </a:r>
            <a:r>
              <a:rPr lang="es-ES_tradnl" dirty="0" err="1" smtClean="0"/>
              <a:t>caracteritzat</a:t>
            </a:r>
            <a:r>
              <a:rPr lang="es-ES_tradnl" dirty="0" smtClean="0"/>
              <a:t> per </a:t>
            </a:r>
            <a:r>
              <a:rPr lang="es-ES_tradnl" dirty="0" err="1" smtClean="0"/>
              <a:t>contraccions</a:t>
            </a:r>
            <a:r>
              <a:rPr lang="es-ES_tradnl" dirty="0" smtClean="0"/>
              <a:t> </a:t>
            </a:r>
            <a:r>
              <a:rPr lang="es-ES_tradnl" dirty="0" err="1" smtClean="0"/>
              <a:t>musculars</a:t>
            </a:r>
            <a:r>
              <a:rPr lang="es-ES_tradnl" dirty="0" smtClean="0"/>
              <a:t> </a:t>
            </a:r>
            <a:r>
              <a:rPr lang="es-ES_tradnl" dirty="0" err="1" smtClean="0"/>
              <a:t>mantingudes</a:t>
            </a:r>
            <a:r>
              <a:rPr lang="es-ES_tradnl" dirty="0" smtClean="0"/>
              <a:t> o </a:t>
            </a:r>
            <a:r>
              <a:rPr lang="es-ES_tradnl" dirty="0" err="1" smtClean="0"/>
              <a:t>breus</a:t>
            </a:r>
            <a:r>
              <a:rPr lang="es-ES_tradnl" dirty="0" smtClean="0"/>
              <a:t> que ocasiones </a:t>
            </a:r>
            <a:r>
              <a:rPr lang="es-ES_tradnl" dirty="0" err="1" smtClean="0"/>
              <a:t>moviments</a:t>
            </a:r>
            <a:r>
              <a:rPr lang="es-ES_tradnl" dirty="0" smtClean="0"/>
              <a:t> </a:t>
            </a:r>
            <a:r>
              <a:rPr lang="es-ES_tradnl" dirty="0" err="1" smtClean="0"/>
              <a:t>repetitius</a:t>
            </a:r>
            <a:r>
              <a:rPr lang="es-ES_tradnl" dirty="0" smtClean="0"/>
              <a:t> i </a:t>
            </a:r>
            <a:r>
              <a:rPr lang="es-ES_tradnl" dirty="0" err="1" smtClean="0"/>
              <a:t>torsionants</a:t>
            </a:r>
            <a:r>
              <a:rPr lang="es-ES_tradnl" dirty="0" smtClean="0"/>
              <a:t> (</a:t>
            </a:r>
            <a:r>
              <a:rPr lang="es-ES_tradnl" dirty="0" err="1" smtClean="0"/>
              <a:t>moviments</a:t>
            </a:r>
            <a:r>
              <a:rPr lang="es-ES_tradnl" dirty="0" smtClean="0"/>
              <a:t> </a:t>
            </a:r>
            <a:r>
              <a:rPr lang="es-ES_tradnl" dirty="0" err="1" smtClean="0"/>
              <a:t>distònics</a:t>
            </a:r>
            <a:r>
              <a:rPr lang="es-ES_tradnl" dirty="0" smtClean="0"/>
              <a:t>) o </a:t>
            </a:r>
            <a:r>
              <a:rPr lang="es-ES_tradnl" dirty="0" err="1" smtClean="0"/>
              <a:t>postures</a:t>
            </a:r>
            <a:r>
              <a:rPr lang="es-ES_tradnl" dirty="0" smtClean="0"/>
              <a:t> </a:t>
            </a:r>
            <a:r>
              <a:rPr lang="es-ES_tradnl" dirty="0" err="1" smtClean="0"/>
              <a:t>anòmales</a:t>
            </a:r>
            <a:r>
              <a:rPr lang="es-ES_tradnl" dirty="0" smtClean="0"/>
              <a:t> (postura </a:t>
            </a:r>
            <a:r>
              <a:rPr lang="es-ES_tradnl" dirty="0" err="1" smtClean="0"/>
              <a:t>distònica</a:t>
            </a:r>
            <a:r>
              <a:rPr lang="es-ES_tradnl" dirty="0" smtClean="0"/>
              <a:t>).</a:t>
            </a:r>
          </a:p>
          <a:p>
            <a:r>
              <a:rPr lang="es-ES_tradnl" dirty="0" smtClean="0"/>
              <a:t>Co-</a:t>
            </a:r>
            <a:r>
              <a:rPr lang="es-ES_tradnl" dirty="0" err="1" smtClean="0"/>
              <a:t>contracció</a:t>
            </a:r>
            <a:r>
              <a:rPr lang="es-ES_tradnl" dirty="0" smtClean="0"/>
              <a:t> de </a:t>
            </a:r>
            <a:r>
              <a:rPr lang="es-ES_tradnl" dirty="0" err="1" smtClean="0"/>
              <a:t>músculs</a:t>
            </a:r>
            <a:r>
              <a:rPr lang="es-ES_tradnl" dirty="0" smtClean="0"/>
              <a:t> </a:t>
            </a:r>
            <a:r>
              <a:rPr lang="es-ES_tradnl" dirty="0" err="1" smtClean="0"/>
              <a:t>agonistes</a:t>
            </a:r>
            <a:r>
              <a:rPr lang="es-ES_tradnl" dirty="0" smtClean="0"/>
              <a:t> i </a:t>
            </a:r>
            <a:r>
              <a:rPr lang="es-ES_tradnl" dirty="0" err="1" smtClean="0"/>
              <a:t>antagonistes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Reacció</a:t>
            </a:r>
            <a:r>
              <a:rPr lang="es-ES_tradnl" dirty="0" smtClean="0"/>
              <a:t> </a:t>
            </a:r>
            <a:r>
              <a:rPr lang="es-ES_tradnl" dirty="0" err="1" smtClean="0"/>
              <a:t>distònica</a:t>
            </a:r>
            <a:r>
              <a:rPr lang="es-ES_tradnl" dirty="0" smtClean="0"/>
              <a:t> aguda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L’exposició</a:t>
            </a:r>
            <a:r>
              <a:rPr lang="es-ES_tradnl" dirty="0" smtClean="0"/>
              <a:t> a </a:t>
            </a:r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la causa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freqüent</a:t>
            </a:r>
            <a:r>
              <a:rPr lang="es-ES_tradnl" dirty="0" smtClean="0"/>
              <a:t> de </a:t>
            </a:r>
            <a:r>
              <a:rPr lang="es-ES_tradnl" dirty="0" err="1" smtClean="0"/>
              <a:t>distonia</a:t>
            </a:r>
            <a:r>
              <a:rPr lang="es-ES_tradnl" dirty="0" smtClean="0"/>
              <a:t> focal aguda,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/>
              <a:t> </a:t>
            </a:r>
            <a:r>
              <a:rPr lang="es-ES_tradnl" dirty="0" err="1" smtClean="0"/>
              <a:t>habituals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antagonistes</a:t>
            </a:r>
            <a:r>
              <a:rPr lang="es-ES_tradnl" dirty="0" smtClean="0"/>
              <a:t> </a:t>
            </a:r>
            <a:r>
              <a:rPr lang="es-ES_tradnl" dirty="0" err="1" smtClean="0"/>
              <a:t>receptors</a:t>
            </a:r>
            <a:r>
              <a:rPr lang="es-ES_tradnl" dirty="0" smtClean="0"/>
              <a:t> D2, </a:t>
            </a:r>
            <a:r>
              <a:rPr lang="es-ES_tradnl" dirty="0" err="1" smtClean="0"/>
              <a:t>sobretot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neurolèptics</a:t>
            </a:r>
            <a:r>
              <a:rPr lang="es-ES_tradnl" dirty="0" smtClean="0"/>
              <a:t> </a:t>
            </a:r>
            <a:r>
              <a:rPr lang="es-ES_tradnl" dirty="0" err="1" smtClean="0"/>
              <a:t>típics-antiemètics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 també </a:t>
            </a:r>
            <a:r>
              <a:rPr lang="es-ES_tradnl" dirty="0" err="1" smtClean="0"/>
              <a:t>altres</a:t>
            </a:r>
            <a:r>
              <a:rPr lang="es-ES_tradnl" dirty="0" smtClean="0"/>
              <a:t> </a:t>
            </a:r>
            <a:r>
              <a:rPr lang="es-ES_tradnl" dirty="0" err="1" smtClean="0"/>
              <a:t>fàrmacs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Fisiopatologia</a:t>
            </a:r>
            <a:r>
              <a:rPr lang="es-ES_tradnl" dirty="0" smtClean="0"/>
              <a:t>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coneguda</a:t>
            </a:r>
            <a:r>
              <a:rPr lang="es-ES_tradnl" dirty="0" smtClean="0"/>
              <a:t>, no </a:t>
            </a:r>
            <a:r>
              <a:rPr lang="es-ES_tradnl" dirty="0" err="1" smtClean="0"/>
              <a:t>només</a:t>
            </a:r>
            <a:r>
              <a:rPr lang="es-ES_tradnl" dirty="0" smtClean="0"/>
              <a:t> </a:t>
            </a:r>
            <a:r>
              <a:rPr lang="es-ES_tradnl" dirty="0" err="1" smtClean="0"/>
              <a:t>alteració</a:t>
            </a:r>
            <a:r>
              <a:rPr lang="es-ES_tradnl" dirty="0" smtClean="0"/>
              <a:t> </a:t>
            </a:r>
            <a:r>
              <a:rPr lang="es-ES_tradnl" dirty="0" err="1" smtClean="0"/>
              <a:t>via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dopaminèrgica</a:t>
            </a:r>
            <a:r>
              <a:rPr lang="es-ES_tradnl" dirty="0" smtClean="0"/>
              <a:t> </a:t>
            </a:r>
            <a:r>
              <a:rPr lang="es-ES_tradnl" dirty="0" err="1" smtClean="0"/>
              <a:t>sinó</a:t>
            </a:r>
            <a:r>
              <a:rPr lang="es-ES_tradnl" dirty="0" smtClean="0"/>
              <a:t> també GABA, </a:t>
            </a:r>
            <a:r>
              <a:rPr lang="es-ES_tradnl" dirty="0" err="1" smtClean="0"/>
              <a:t>glutàmic</a:t>
            </a:r>
            <a:r>
              <a:rPr lang="es-ES_tradnl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4038600" cy="5793507"/>
          </a:xfrm>
        </p:spPr>
        <p:txBody>
          <a:bodyPr>
            <a:normAutofit fontScale="55000" lnSpcReduction="20000"/>
          </a:bodyPr>
          <a:lstStyle/>
          <a:p>
            <a:r>
              <a:rPr lang="es-ES_tradnl" b="1" i="1" dirty="0" err="1" smtClean="0"/>
              <a:t>Neurolèptics</a:t>
            </a:r>
            <a:r>
              <a:rPr lang="es-ES_tradnl" b="1" i="1" dirty="0" smtClean="0"/>
              <a:t>: </a:t>
            </a:r>
            <a:r>
              <a:rPr lang="es-ES" dirty="0" err="1" smtClean="0"/>
              <a:t>Clorpromacina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Largactil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Levomepromazina</a:t>
            </a:r>
            <a:r>
              <a:rPr lang="es-ES" dirty="0"/>
              <a:t> (</a:t>
            </a:r>
            <a:r>
              <a:rPr lang="es-ES" dirty="0" err="1"/>
              <a:t>Sinogan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Tioridazina</a:t>
            </a:r>
            <a:r>
              <a:rPr lang="es-ES" dirty="0"/>
              <a:t> (</a:t>
            </a:r>
            <a:r>
              <a:rPr lang="es-ES" dirty="0" err="1"/>
              <a:t>Meleril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Flufenazina</a:t>
            </a:r>
            <a:r>
              <a:rPr lang="es-ES" dirty="0"/>
              <a:t> (</a:t>
            </a:r>
            <a:r>
              <a:rPr lang="es-ES" dirty="0" err="1"/>
              <a:t>Modecate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Trifluorperacina</a:t>
            </a:r>
            <a:r>
              <a:rPr lang="es-ES" dirty="0"/>
              <a:t> (</a:t>
            </a:r>
            <a:r>
              <a:rPr lang="es-ES" dirty="0" err="1"/>
              <a:t>Eskazine</a:t>
            </a:r>
            <a:r>
              <a:rPr lang="es-ES" dirty="0" smtClean="0"/>
              <a:t>®)</a:t>
            </a:r>
            <a:endParaRPr lang="es-ES" b="1" i="1" dirty="0"/>
          </a:p>
          <a:p>
            <a:r>
              <a:rPr lang="es-ES" dirty="0" err="1"/>
              <a:t>Perfenazina</a:t>
            </a:r>
            <a:r>
              <a:rPr lang="es-ES" dirty="0"/>
              <a:t> (</a:t>
            </a:r>
            <a:r>
              <a:rPr lang="es-ES" dirty="0" err="1"/>
              <a:t>Mutabase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Tietilperacina</a:t>
            </a:r>
            <a:r>
              <a:rPr lang="es-ES" dirty="0"/>
              <a:t> (</a:t>
            </a:r>
            <a:r>
              <a:rPr lang="es-ES" dirty="0" err="1"/>
              <a:t>Torecan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pt-BR" dirty="0" err="1"/>
              <a:t>Haloperidol</a:t>
            </a:r>
            <a:r>
              <a:rPr lang="pt-BR" dirty="0"/>
              <a:t> (</a:t>
            </a:r>
            <a:r>
              <a:rPr lang="pt-BR" dirty="0" err="1"/>
              <a:t>Haloperidol</a:t>
            </a:r>
            <a:r>
              <a:rPr lang="pt-BR" dirty="0" smtClean="0"/>
              <a:t>®)</a:t>
            </a:r>
            <a:endParaRPr lang="pt-BR" dirty="0"/>
          </a:p>
          <a:p>
            <a:r>
              <a:rPr lang="es-ES" dirty="0" err="1"/>
              <a:t>Zuclopentixol</a:t>
            </a:r>
            <a:r>
              <a:rPr lang="es-ES" dirty="0"/>
              <a:t> (</a:t>
            </a:r>
            <a:r>
              <a:rPr lang="es-ES" dirty="0" err="1"/>
              <a:t>Cisordinol</a:t>
            </a:r>
            <a:r>
              <a:rPr lang="es-ES" dirty="0" smtClean="0"/>
              <a:t>®)</a:t>
            </a:r>
            <a:endParaRPr lang="es-ES" b="1" i="1" dirty="0"/>
          </a:p>
          <a:p>
            <a:r>
              <a:rPr lang="es-ES" dirty="0" err="1"/>
              <a:t>Sulpiride</a:t>
            </a:r>
            <a:r>
              <a:rPr lang="es-ES" dirty="0"/>
              <a:t> (</a:t>
            </a:r>
            <a:r>
              <a:rPr lang="es-ES" dirty="0" err="1"/>
              <a:t>Dogmatil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Risperidona</a:t>
            </a:r>
            <a:r>
              <a:rPr lang="es-ES" dirty="0"/>
              <a:t> (</a:t>
            </a:r>
            <a:r>
              <a:rPr lang="es-ES" dirty="0" err="1"/>
              <a:t>Risperdal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Clotiamina</a:t>
            </a:r>
            <a:r>
              <a:rPr lang="es-ES" dirty="0"/>
              <a:t> (</a:t>
            </a:r>
            <a:r>
              <a:rPr lang="es-ES" dirty="0" err="1"/>
              <a:t>Etumina</a:t>
            </a:r>
            <a:r>
              <a:rPr lang="es-ES" dirty="0" smtClean="0"/>
              <a:t>®)</a:t>
            </a:r>
            <a:endParaRPr lang="es-ES" b="1" i="1" dirty="0"/>
          </a:p>
          <a:p>
            <a:r>
              <a:rPr lang="es-ES" dirty="0" err="1"/>
              <a:t>Olanzapina</a:t>
            </a:r>
            <a:r>
              <a:rPr lang="es-ES" dirty="0"/>
              <a:t> (</a:t>
            </a:r>
            <a:r>
              <a:rPr lang="es-ES" dirty="0" err="1"/>
              <a:t>Zyprexa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Tiapride</a:t>
            </a:r>
            <a:r>
              <a:rPr lang="es-ES" dirty="0"/>
              <a:t> (</a:t>
            </a:r>
            <a:r>
              <a:rPr lang="es-ES" dirty="0" err="1"/>
              <a:t>Tiaprizal</a:t>
            </a:r>
            <a:r>
              <a:rPr lang="es-ES" dirty="0" smtClean="0"/>
              <a:t>®)</a:t>
            </a:r>
            <a:endParaRPr lang="es-ES" dirty="0"/>
          </a:p>
          <a:p>
            <a:r>
              <a:rPr lang="es-ES" dirty="0" err="1"/>
              <a:t>Cisaprida</a:t>
            </a:r>
            <a:r>
              <a:rPr lang="es-ES" dirty="0"/>
              <a:t> (</a:t>
            </a:r>
            <a:r>
              <a:rPr lang="es-ES" dirty="0" err="1" smtClean="0"/>
              <a:t>Prepulsid</a:t>
            </a:r>
            <a:endParaRPr lang="es-ES" dirty="0"/>
          </a:p>
          <a:p>
            <a:r>
              <a:rPr lang="es-ES" dirty="0" err="1"/>
              <a:t>Metoclopramida</a:t>
            </a:r>
            <a:r>
              <a:rPr lang="es-ES" dirty="0"/>
              <a:t> (</a:t>
            </a:r>
            <a:r>
              <a:rPr lang="es-ES" dirty="0" err="1"/>
              <a:t>Primperan</a:t>
            </a:r>
            <a:r>
              <a:rPr lang="es-ES" dirty="0" smtClean="0"/>
              <a:t>®)</a:t>
            </a:r>
            <a:endParaRPr lang="es-ES" b="1" i="1" dirty="0"/>
          </a:p>
          <a:p>
            <a:r>
              <a:rPr lang="es-ES" dirty="0" err="1"/>
              <a:t>Clebopride</a:t>
            </a:r>
            <a:r>
              <a:rPr lang="es-ES" dirty="0"/>
              <a:t> (</a:t>
            </a:r>
            <a:r>
              <a:rPr lang="es-ES" dirty="0" err="1"/>
              <a:t>Cleboril</a:t>
            </a:r>
            <a:r>
              <a:rPr lang="es-ES" dirty="0"/>
              <a:t>®, </a:t>
            </a:r>
            <a:r>
              <a:rPr lang="es-ES" dirty="0" err="1" smtClean="0"/>
              <a:t>Flatoril</a:t>
            </a:r>
            <a:r>
              <a:rPr lang="es-ES" dirty="0" smtClean="0"/>
              <a:t>®)</a:t>
            </a:r>
            <a:endParaRPr lang="es-ES_tradnl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572000" y="1412776"/>
            <a:ext cx="4038600" cy="5793507"/>
          </a:xfrm>
        </p:spPr>
        <p:txBody>
          <a:bodyPr>
            <a:normAutofit fontScale="55000" lnSpcReduction="20000"/>
          </a:bodyPr>
          <a:lstStyle/>
          <a:p>
            <a:r>
              <a:rPr lang="es-ES_tradnl" b="1" i="1" dirty="0" err="1" smtClean="0"/>
              <a:t>Dopaminèrgics</a:t>
            </a:r>
            <a:r>
              <a:rPr lang="es-ES_tradnl" dirty="0" smtClean="0"/>
              <a:t>: </a:t>
            </a:r>
            <a:r>
              <a:rPr lang="es-ES" dirty="0" err="1" smtClean="0"/>
              <a:t>Levodopa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Sinemet</a:t>
            </a:r>
            <a:r>
              <a:rPr lang="es-ES" dirty="0"/>
              <a:t>®, </a:t>
            </a:r>
            <a:r>
              <a:rPr lang="es-ES" dirty="0" err="1"/>
              <a:t>Madopar</a:t>
            </a:r>
            <a:r>
              <a:rPr lang="es-ES" dirty="0"/>
              <a:t>®)</a:t>
            </a:r>
          </a:p>
          <a:p>
            <a:r>
              <a:rPr lang="es-ES" dirty="0" err="1" smtClean="0"/>
              <a:t>Bromocriptina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Parlodel</a:t>
            </a:r>
            <a:r>
              <a:rPr lang="es-ES" dirty="0"/>
              <a:t>®)</a:t>
            </a:r>
          </a:p>
          <a:p>
            <a:r>
              <a:rPr lang="es-ES" dirty="0" err="1" smtClean="0"/>
              <a:t>Pergolide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Pharken</a:t>
            </a:r>
            <a:r>
              <a:rPr lang="es-ES" dirty="0"/>
              <a:t>®) </a:t>
            </a:r>
            <a:r>
              <a:rPr lang="es-ES" dirty="0" err="1"/>
              <a:t>Pramipexol</a:t>
            </a:r>
            <a:r>
              <a:rPr lang="es-ES" dirty="0"/>
              <a:t> (</a:t>
            </a:r>
            <a:r>
              <a:rPr lang="es-ES" dirty="0" err="1"/>
              <a:t>Mirapexin</a:t>
            </a:r>
            <a:r>
              <a:rPr lang="es-ES" dirty="0"/>
              <a:t>®)</a:t>
            </a:r>
          </a:p>
          <a:p>
            <a:r>
              <a:rPr lang="es-ES" dirty="0" err="1" smtClean="0"/>
              <a:t>Lisuride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Dopergin</a:t>
            </a:r>
            <a:r>
              <a:rPr lang="es-ES" dirty="0"/>
              <a:t>®) </a:t>
            </a:r>
            <a:r>
              <a:rPr lang="es-ES" dirty="0" err="1"/>
              <a:t>Ropinirol</a:t>
            </a:r>
            <a:r>
              <a:rPr lang="es-ES" dirty="0"/>
              <a:t> (</a:t>
            </a:r>
            <a:r>
              <a:rPr lang="es-ES" dirty="0" err="1"/>
              <a:t>Requip</a:t>
            </a:r>
            <a:r>
              <a:rPr lang="es-ES" dirty="0"/>
              <a:t>®)</a:t>
            </a:r>
          </a:p>
          <a:p>
            <a:r>
              <a:rPr lang="es-ES" b="1" i="1" dirty="0" err="1" smtClean="0"/>
              <a:t>Calciantagonistes</a:t>
            </a:r>
            <a:r>
              <a:rPr lang="es-ES" b="1" i="1" dirty="0"/>
              <a:t>:</a:t>
            </a:r>
          </a:p>
          <a:p>
            <a:r>
              <a:rPr lang="es-ES" dirty="0" err="1" smtClean="0"/>
              <a:t>Flunarizina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Sibelium</a:t>
            </a:r>
            <a:r>
              <a:rPr lang="es-ES" dirty="0"/>
              <a:t>®, </a:t>
            </a:r>
            <a:r>
              <a:rPr lang="es-ES" dirty="0" err="1"/>
              <a:t>Flurpax</a:t>
            </a:r>
            <a:r>
              <a:rPr lang="es-ES" dirty="0"/>
              <a:t>®)</a:t>
            </a:r>
          </a:p>
          <a:p>
            <a:r>
              <a:rPr lang="es-ES" dirty="0" err="1" smtClean="0"/>
              <a:t>Cinarizina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Cinarizina</a:t>
            </a:r>
            <a:r>
              <a:rPr lang="es-ES" dirty="0"/>
              <a:t>®, </a:t>
            </a:r>
            <a:r>
              <a:rPr lang="es-ES" dirty="0" err="1"/>
              <a:t>Stugeron</a:t>
            </a:r>
            <a:r>
              <a:rPr lang="es-ES" dirty="0"/>
              <a:t>®)</a:t>
            </a:r>
          </a:p>
          <a:p>
            <a:r>
              <a:rPr lang="pt-BR" dirty="0" err="1" smtClean="0"/>
              <a:t>Diltiazem</a:t>
            </a:r>
            <a:r>
              <a:rPr lang="pt-BR" dirty="0" smtClean="0"/>
              <a:t> </a:t>
            </a:r>
            <a:r>
              <a:rPr lang="pt-BR" dirty="0"/>
              <a:t>(</a:t>
            </a:r>
            <a:r>
              <a:rPr lang="pt-BR" dirty="0" err="1"/>
              <a:t>Masdil</a:t>
            </a:r>
            <a:r>
              <a:rPr lang="pt-BR" dirty="0"/>
              <a:t>®, </a:t>
            </a:r>
            <a:r>
              <a:rPr lang="pt-BR" dirty="0" err="1"/>
              <a:t>Dinisor</a:t>
            </a:r>
            <a:r>
              <a:rPr lang="pt-BR" dirty="0"/>
              <a:t>®)</a:t>
            </a:r>
          </a:p>
          <a:p>
            <a:r>
              <a:rPr lang="es-ES" b="1" i="1" dirty="0" err="1" smtClean="0"/>
              <a:t>Antiepilèptics</a:t>
            </a:r>
            <a:r>
              <a:rPr lang="es-ES" b="1" i="1" dirty="0"/>
              <a:t>:</a:t>
            </a:r>
          </a:p>
          <a:p>
            <a:r>
              <a:rPr lang="es-ES" dirty="0" err="1" smtClean="0"/>
              <a:t>Fenitoína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Epanutin</a:t>
            </a:r>
            <a:r>
              <a:rPr lang="es-ES" dirty="0"/>
              <a:t>®), CBZ (</a:t>
            </a:r>
            <a:r>
              <a:rPr lang="es-ES" dirty="0" err="1"/>
              <a:t>Tegretol</a:t>
            </a:r>
            <a:r>
              <a:rPr lang="es-ES" dirty="0"/>
              <a:t>®)</a:t>
            </a:r>
          </a:p>
          <a:p>
            <a:r>
              <a:rPr lang="es-ES" dirty="0" err="1" smtClean="0"/>
              <a:t>Gabapentina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Neurontin</a:t>
            </a:r>
            <a:r>
              <a:rPr lang="es-ES" dirty="0"/>
              <a:t>®)</a:t>
            </a:r>
          </a:p>
          <a:p>
            <a:r>
              <a:rPr lang="es-ES" b="1" i="1" dirty="0" err="1" smtClean="0"/>
              <a:t>Antidepressius</a:t>
            </a:r>
            <a:r>
              <a:rPr lang="es-ES" b="1" i="1" dirty="0"/>
              <a:t>:</a:t>
            </a:r>
          </a:p>
          <a:p>
            <a:r>
              <a:rPr lang="es-ES" dirty="0" err="1" smtClean="0"/>
              <a:t>Fluoxetina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Adofen</a:t>
            </a:r>
            <a:r>
              <a:rPr lang="es-ES" dirty="0"/>
              <a:t>®, </a:t>
            </a:r>
            <a:r>
              <a:rPr lang="es-ES" dirty="0" err="1"/>
              <a:t>Prozac</a:t>
            </a:r>
            <a:r>
              <a:rPr lang="es-ES" dirty="0"/>
              <a:t>®, </a:t>
            </a:r>
            <a:r>
              <a:rPr lang="es-ES" dirty="0" err="1"/>
              <a:t>Reneuron</a:t>
            </a:r>
            <a:r>
              <a:rPr lang="es-ES" dirty="0"/>
              <a:t>®)</a:t>
            </a:r>
          </a:p>
          <a:p>
            <a:r>
              <a:rPr lang="es-ES" dirty="0" err="1" smtClean="0"/>
              <a:t>Trazodona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Deprax</a:t>
            </a:r>
            <a:r>
              <a:rPr lang="es-ES" dirty="0"/>
              <a:t>®)</a:t>
            </a:r>
          </a:p>
          <a:p>
            <a:r>
              <a:rPr lang="es-ES" dirty="0" err="1" smtClean="0"/>
              <a:t>Sertralina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Aremis</a:t>
            </a:r>
            <a:r>
              <a:rPr lang="es-ES" dirty="0"/>
              <a:t>®, </a:t>
            </a:r>
            <a:r>
              <a:rPr lang="es-ES" dirty="0" err="1"/>
              <a:t>Besitran</a:t>
            </a:r>
            <a:r>
              <a:rPr lang="es-ES" dirty="0"/>
              <a:t>®)</a:t>
            </a:r>
          </a:p>
          <a:p>
            <a:r>
              <a:rPr lang="es-ES" b="1" i="1" dirty="0" err="1" smtClean="0"/>
              <a:t>Altres</a:t>
            </a:r>
            <a:r>
              <a:rPr lang="es-ES" b="1" i="1" dirty="0" smtClean="0"/>
              <a:t>:</a:t>
            </a:r>
            <a:endParaRPr lang="es-ES" b="1" i="1" dirty="0"/>
          </a:p>
          <a:p>
            <a:r>
              <a:rPr lang="es-ES" dirty="0" smtClean="0"/>
              <a:t>Litio </a:t>
            </a:r>
            <a:r>
              <a:rPr lang="es-ES" dirty="0"/>
              <a:t>(</a:t>
            </a:r>
            <a:r>
              <a:rPr lang="es-ES" dirty="0" err="1"/>
              <a:t>Plenur</a:t>
            </a:r>
            <a:r>
              <a:rPr lang="es-ES" dirty="0"/>
              <a:t>®)</a:t>
            </a:r>
          </a:p>
          <a:p>
            <a:r>
              <a:rPr lang="es-ES" dirty="0" err="1" smtClean="0"/>
              <a:t>Metilfenidato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Rubifen</a:t>
            </a:r>
            <a:r>
              <a:rPr lang="es-ES" dirty="0"/>
              <a:t>®)</a:t>
            </a:r>
          </a:p>
          <a:p>
            <a:r>
              <a:rPr lang="es-ES" dirty="0" err="1" smtClean="0"/>
              <a:t>Amiodarona</a:t>
            </a:r>
            <a:endParaRPr lang="es-ES" dirty="0" smtClean="0"/>
          </a:p>
          <a:p>
            <a:r>
              <a:rPr lang="es-ES_tradnl" dirty="0" err="1" smtClean="0"/>
              <a:t>Cocaïna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Clínica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El 60% </a:t>
            </a:r>
            <a:r>
              <a:rPr lang="es-ES_tradnl" dirty="0" err="1" smtClean="0"/>
              <a:t>abans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20 </a:t>
            </a:r>
            <a:r>
              <a:rPr lang="es-ES_tradnl" dirty="0" err="1" smtClean="0"/>
              <a:t>anys</a:t>
            </a:r>
            <a:endParaRPr lang="es-ES_tradnl" dirty="0" smtClean="0"/>
          </a:p>
          <a:p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poc</a:t>
            </a:r>
            <a:r>
              <a:rPr lang="es-ES_tradnl" dirty="0" smtClean="0"/>
              <a:t> probable </a:t>
            </a:r>
            <a:r>
              <a:rPr lang="es-ES_tradnl" dirty="0" err="1" smtClean="0"/>
              <a:t>després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40 </a:t>
            </a:r>
            <a:r>
              <a:rPr lang="es-ES_tradnl" dirty="0" err="1" smtClean="0"/>
              <a:t>anys</a:t>
            </a:r>
            <a:endParaRPr lang="es-ES_tradnl" dirty="0" smtClean="0"/>
          </a:p>
          <a:p>
            <a:r>
              <a:rPr lang="es-ES_tradnl" dirty="0" smtClean="0"/>
              <a:t>No </a:t>
            </a:r>
            <a:r>
              <a:rPr lang="es-ES_tradnl" dirty="0" err="1" smtClean="0"/>
              <a:t>diferència</a:t>
            </a:r>
            <a:r>
              <a:rPr lang="es-ES_tradnl" dirty="0" smtClean="0"/>
              <a:t> entre </a:t>
            </a:r>
            <a:r>
              <a:rPr lang="es-ES_tradnl" dirty="0" err="1" smtClean="0"/>
              <a:t>sexes</a:t>
            </a:r>
            <a:endParaRPr lang="es-ES_tradnl" dirty="0" smtClean="0"/>
          </a:p>
          <a:p>
            <a:r>
              <a:rPr lang="es-ES_tradnl" dirty="0" smtClean="0"/>
              <a:t>A les </a:t>
            </a:r>
            <a:r>
              <a:rPr lang="es-ES_tradnl" dirty="0" err="1" smtClean="0"/>
              <a:t>poques</a:t>
            </a:r>
            <a:r>
              <a:rPr lang="es-ES_tradnl" dirty="0" smtClean="0"/>
              <a:t> </a:t>
            </a:r>
            <a:r>
              <a:rPr lang="es-ES_tradnl" dirty="0" err="1" smtClean="0"/>
              <a:t>hores</a:t>
            </a:r>
            <a:r>
              <a:rPr lang="es-ES_tradnl" dirty="0" smtClean="0"/>
              <a:t> o </a:t>
            </a:r>
            <a:r>
              <a:rPr lang="es-ES_tradnl" dirty="0" err="1" smtClean="0"/>
              <a:t>pocs</a:t>
            </a:r>
            <a:r>
              <a:rPr lang="es-ES_tradnl" dirty="0" smtClean="0"/>
              <a:t> </a:t>
            </a:r>
            <a:r>
              <a:rPr lang="es-ES_tradnl" dirty="0" err="1" smtClean="0"/>
              <a:t>dies</a:t>
            </a:r>
            <a:r>
              <a:rPr lang="es-ES_tradnl" dirty="0" smtClean="0"/>
              <a:t> </a:t>
            </a:r>
            <a:r>
              <a:rPr lang="es-ES_tradnl" dirty="0" err="1" smtClean="0"/>
              <a:t>d’exposició</a:t>
            </a:r>
            <a:r>
              <a:rPr lang="es-ES_tradnl" dirty="0" smtClean="0"/>
              <a:t> al </a:t>
            </a:r>
            <a:r>
              <a:rPr lang="es-ES_tradnl" dirty="0" err="1" smtClean="0"/>
              <a:t>fàrmac</a:t>
            </a:r>
            <a:endParaRPr lang="es-ES_tradnl" dirty="0" smtClean="0"/>
          </a:p>
          <a:p>
            <a:r>
              <a:rPr lang="es-ES_tradnl" dirty="0" err="1" smtClean="0"/>
              <a:t>Inici</a:t>
            </a:r>
            <a:r>
              <a:rPr lang="es-ES_tradnl" dirty="0" smtClean="0"/>
              <a:t> </a:t>
            </a:r>
            <a:r>
              <a:rPr lang="es-ES_tradnl" dirty="0" err="1" smtClean="0"/>
              <a:t>brusc</a:t>
            </a:r>
            <a:r>
              <a:rPr lang="es-ES_tradnl" dirty="0" smtClean="0"/>
              <a:t> i </a:t>
            </a:r>
            <a:r>
              <a:rPr lang="es-ES_tradnl" dirty="0" err="1" smtClean="0"/>
              <a:t>màxima</a:t>
            </a:r>
            <a:r>
              <a:rPr lang="es-ES_tradnl" dirty="0" smtClean="0"/>
              <a:t> </a:t>
            </a:r>
            <a:r>
              <a:rPr lang="es-ES_tradnl" dirty="0" err="1" smtClean="0"/>
              <a:t>intensitat</a:t>
            </a:r>
            <a:r>
              <a:rPr lang="es-ES_tradnl" dirty="0" smtClean="0"/>
              <a:t> en </a:t>
            </a:r>
            <a:r>
              <a:rPr lang="es-ES_tradnl" dirty="0" err="1" smtClean="0"/>
              <a:t>pocs</a:t>
            </a:r>
            <a:r>
              <a:rPr lang="es-ES_tradnl" dirty="0" smtClean="0"/>
              <a:t> </a:t>
            </a:r>
            <a:r>
              <a:rPr lang="es-ES_tradnl" dirty="0" err="1" smtClean="0"/>
              <a:t>minuts</a:t>
            </a:r>
            <a:endParaRPr lang="es-ES_tradnl" dirty="0" smtClean="0"/>
          </a:p>
          <a:p>
            <a:r>
              <a:rPr lang="es-ES_tradnl" dirty="0" err="1" smtClean="0"/>
              <a:t>Localitzacions</a:t>
            </a:r>
            <a:r>
              <a:rPr lang="es-ES_tradnl" dirty="0" smtClean="0"/>
              <a:t> </a:t>
            </a:r>
            <a:r>
              <a:rPr lang="es-ES_tradnl" dirty="0" err="1" smtClean="0"/>
              <a:t>freqüents</a:t>
            </a:r>
            <a:r>
              <a:rPr lang="es-ES_tradnl" dirty="0" smtClean="0"/>
              <a:t>: zona cervical (</a:t>
            </a:r>
            <a:r>
              <a:rPr lang="es-ES_tradnl" dirty="0" err="1" smtClean="0"/>
              <a:t>torticolis</a:t>
            </a:r>
            <a:r>
              <a:rPr lang="es-ES_tradnl" dirty="0" smtClean="0"/>
              <a:t> o </a:t>
            </a:r>
            <a:r>
              <a:rPr lang="es-ES_tradnl" dirty="0" err="1" smtClean="0"/>
              <a:t>retrocolis</a:t>
            </a:r>
            <a:r>
              <a:rPr lang="es-ES_tradnl" dirty="0" smtClean="0"/>
              <a:t>),</a:t>
            </a:r>
            <a:r>
              <a:rPr lang="es-ES_tradnl" dirty="0" err="1" smtClean="0"/>
              <a:t>oromandibulolingual</a:t>
            </a:r>
            <a:r>
              <a:rPr lang="es-ES_tradnl" dirty="0" smtClean="0"/>
              <a:t>. Crisis </a:t>
            </a:r>
            <a:r>
              <a:rPr lang="es-ES_tradnl" dirty="0" err="1" smtClean="0"/>
              <a:t>oculogires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Gravetat</a:t>
            </a:r>
            <a:r>
              <a:rPr lang="es-ES_tradnl" dirty="0" smtClean="0"/>
              <a:t>: </a:t>
            </a:r>
            <a:r>
              <a:rPr lang="es-ES_tradnl" dirty="0" err="1" smtClean="0"/>
              <a:t>distonia</a:t>
            </a:r>
            <a:r>
              <a:rPr lang="es-ES_tradnl" dirty="0" smtClean="0"/>
              <a:t> </a:t>
            </a:r>
            <a:r>
              <a:rPr lang="es-ES_tradnl" dirty="0" err="1" smtClean="0"/>
              <a:t>faríngia</a:t>
            </a:r>
            <a:r>
              <a:rPr lang="es-ES_tradnl" dirty="0" smtClean="0"/>
              <a:t> o </a:t>
            </a:r>
            <a:r>
              <a:rPr lang="es-ES_tradnl" dirty="0" err="1" smtClean="0"/>
              <a:t>laríngia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Tractament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Retirar el </a:t>
            </a:r>
            <a:r>
              <a:rPr lang="es-ES_tradnl" dirty="0" err="1" smtClean="0"/>
              <a:t>fàrmac</a:t>
            </a:r>
            <a:endParaRPr lang="es-ES_tradnl" dirty="0" smtClean="0"/>
          </a:p>
          <a:p>
            <a:r>
              <a:rPr lang="es-ES_tradnl" dirty="0" err="1" smtClean="0"/>
              <a:t>Anticolinèrgics</a:t>
            </a:r>
            <a:r>
              <a:rPr lang="es-ES_tradnl" dirty="0" smtClean="0"/>
              <a:t> </a:t>
            </a:r>
            <a:r>
              <a:rPr lang="es-ES_tradnl" dirty="0" err="1" smtClean="0"/>
              <a:t>parenterals</a:t>
            </a:r>
            <a:r>
              <a:rPr lang="es-ES_tradnl" dirty="0" smtClean="0"/>
              <a:t> (</a:t>
            </a:r>
            <a:r>
              <a:rPr lang="es-ES_tradnl" dirty="0" err="1" smtClean="0"/>
              <a:t>biperidè</a:t>
            </a:r>
            <a:r>
              <a:rPr lang="es-ES_tradnl" dirty="0" smtClean="0"/>
              <a:t> (</a:t>
            </a:r>
            <a:r>
              <a:rPr lang="es-ES_tradnl" dirty="0" err="1" smtClean="0"/>
              <a:t>Akineton</a:t>
            </a:r>
            <a:r>
              <a:rPr lang="es-ES_tradnl" dirty="0" smtClean="0"/>
              <a:t>) 5 mg </a:t>
            </a:r>
            <a:r>
              <a:rPr lang="es-ES_tradnl" dirty="0" err="1" smtClean="0"/>
              <a:t>im</a:t>
            </a:r>
            <a:r>
              <a:rPr lang="es-ES_tradnl" dirty="0" smtClean="0"/>
              <a:t>. Si </a:t>
            </a:r>
            <a:r>
              <a:rPr lang="es-ES_tradnl" dirty="0" err="1" smtClean="0"/>
              <a:t>persisteix</a:t>
            </a:r>
            <a:r>
              <a:rPr lang="es-ES_tradnl" dirty="0" smtClean="0"/>
              <a:t>, es </a:t>
            </a:r>
            <a:r>
              <a:rPr lang="es-ES_tradnl" dirty="0" err="1" smtClean="0"/>
              <a:t>pot</a:t>
            </a:r>
            <a:r>
              <a:rPr lang="es-ES_tradnl" dirty="0" smtClean="0"/>
              <a:t> administrar nova </a:t>
            </a:r>
            <a:r>
              <a:rPr lang="es-ES_tradnl" dirty="0" err="1" smtClean="0"/>
              <a:t>dosi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30 min. </a:t>
            </a:r>
          </a:p>
          <a:p>
            <a:r>
              <a:rPr lang="es-ES_tradnl" dirty="0" err="1" smtClean="0"/>
              <a:t>Difenhidramina</a:t>
            </a:r>
            <a:r>
              <a:rPr lang="es-ES_tradnl" dirty="0" smtClean="0"/>
              <a:t> 50 mg </a:t>
            </a:r>
            <a:r>
              <a:rPr lang="es-ES_tradnl" dirty="0" err="1" smtClean="0"/>
              <a:t>ev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BZD: </a:t>
            </a:r>
            <a:r>
              <a:rPr lang="es-ES_tradnl" dirty="0" err="1" smtClean="0"/>
              <a:t>clonazepam</a:t>
            </a:r>
            <a:r>
              <a:rPr lang="es-ES_tradnl" dirty="0" smtClean="0"/>
              <a:t> 2 mg </a:t>
            </a:r>
            <a:r>
              <a:rPr lang="es-ES_tradnl" dirty="0" err="1" smtClean="0"/>
              <a:t>ev</a:t>
            </a:r>
            <a:r>
              <a:rPr lang="es-ES_tradnl" dirty="0" smtClean="0"/>
              <a:t> o </a:t>
            </a:r>
            <a:r>
              <a:rPr lang="es-ES_tradnl" dirty="0" err="1" smtClean="0"/>
              <a:t>diazepam</a:t>
            </a:r>
            <a:r>
              <a:rPr lang="es-ES_tradnl" dirty="0" smtClean="0"/>
              <a:t> 5-10 mg </a:t>
            </a:r>
            <a:r>
              <a:rPr lang="es-ES_tradnl" dirty="0" err="1" smtClean="0"/>
              <a:t>ev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Profilaxi</a:t>
            </a:r>
            <a:r>
              <a:rPr lang="es-ES_tradnl" dirty="0" smtClean="0"/>
              <a:t>: </a:t>
            </a:r>
            <a:r>
              <a:rPr lang="es-ES_tradnl" dirty="0" err="1" smtClean="0"/>
              <a:t>anticolinèrgics</a:t>
            </a:r>
            <a:r>
              <a:rPr lang="es-ES_tradnl" dirty="0" smtClean="0"/>
              <a:t> </a:t>
            </a:r>
            <a:r>
              <a:rPr lang="es-ES_tradnl" dirty="0" err="1" smtClean="0"/>
              <a:t>orals</a:t>
            </a:r>
            <a:r>
              <a:rPr lang="es-ES_tradnl" dirty="0" smtClean="0"/>
              <a:t> </a:t>
            </a:r>
            <a:r>
              <a:rPr lang="es-ES_tradnl" dirty="0" err="1" smtClean="0"/>
              <a:t>durant</a:t>
            </a:r>
            <a:r>
              <a:rPr lang="es-ES_tradnl" dirty="0" smtClean="0"/>
              <a:t> 4-7 </a:t>
            </a:r>
            <a:r>
              <a:rPr lang="es-ES_tradnl" dirty="0" err="1" smtClean="0"/>
              <a:t>dies</a:t>
            </a:r>
            <a:r>
              <a:rPr lang="es-ES_tradnl" dirty="0" smtClean="0"/>
              <a:t> en dosis </a:t>
            </a:r>
            <a:r>
              <a:rPr lang="es-ES_tradnl" dirty="0" err="1" smtClean="0"/>
              <a:t>decreixents</a:t>
            </a:r>
            <a:r>
              <a:rPr lang="es-ES_tradnl" dirty="0" smtClean="0"/>
              <a:t> (</a:t>
            </a:r>
            <a:r>
              <a:rPr lang="es-ES_tradnl" dirty="0" err="1" smtClean="0"/>
              <a:t>biperidè</a:t>
            </a:r>
            <a:r>
              <a:rPr lang="es-ES_tradnl" dirty="0" smtClean="0"/>
              <a:t> 2 mg/6 </a:t>
            </a:r>
            <a:r>
              <a:rPr lang="es-ES_tradnl" dirty="0" err="1" smtClean="0"/>
              <a:t>hores</a:t>
            </a:r>
            <a:r>
              <a:rPr lang="es-ES_tradnl" dirty="0" smtClean="0"/>
              <a:t>). </a:t>
            </a:r>
          </a:p>
          <a:p>
            <a:r>
              <a:rPr lang="es-ES_tradnl" dirty="0" err="1" smtClean="0"/>
              <a:t>Distonia</a:t>
            </a:r>
            <a:r>
              <a:rPr lang="es-ES_tradnl" dirty="0" smtClean="0"/>
              <a:t> </a:t>
            </a:r>
            <a:r>
              <a:rPr lang="es-ES_tradnl" dirty="0" err="1" smtClean="0"/>
              <a:t>laríngia</a:t>
            </a:r>
            <a:r>
              <a:rPr lang="es-ES_tradnl" dirty="0" smtClean="0"/>
              <a:t>: </a:t>
            </a:r>
            <a:r>
              <a:rPr lang="es-ES_tradnl" dirty="0" err="1" smtClean="0"/>
              <a:t>pot</a:t>
            </a:r>
            <a:r>
              <a:rPr lang="es-ES_tradnl" dirty="0" smtClean="0"/>
              <a:t> precisar </a:t>
            </a:r>
            <a:r>
              <a:rPr lang="es-ES_tradnl" dirty="0" err="1" smtClean="0"/>
              <a:t>traqueostomia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Diagnòstic</a:t>
            </a:r>
            <a:r>
              <a:rPr lang="es-ES_tradnl" dirty="0" smtClean="0"/>
              <a:t> diferencial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Si no </a:t>
            </a:r>
            <a:r>
              <a:rPr lang="es-ES_tradnl" dirty="0" err="1" smtClean="0"/>
              <a:t>hi</a:t>
            </a:r>
            <a:r>
              <a:rPr lang="es-ES_tradnl" dirty="0" smtClean="0"/>
              <a:t> ha </a:t>
            </a:r>
            <a:r>
              <a:rPr lang="es-ES_tradnl" dirty="0" err="1" smtClean="0"/>
              <a:t>exposició</a:t>
            </a:r>
            <a:r>
              <a:rPr lang="es-ES_tradnl" dirty="0" smtClean="0"/>
              <a:t> a </a:t>
            </a:r>
            <a:r>
              <a:rPr lang="es-ES_tradnl" dirty="0" err="1" smtClean="0"/>
              <a:t>fàrmacs</a:t>
            </a:r>
            <a:r>
              <a:rPr lang="es-ES_tradnl" dirty="0" smtClean="0"/>
              <a:t>, pensar en </a:t>
            </a:r>
            <a:r>
              <a:rPr lang="es-ES_tradnl" dirty="0" err="1" smtClean="0"/>
              <a:t>distonies</a:t>
            </a:r>
            <a:r>
              <a:rPr lang="es-ES_tradnl" dirty="0" smtClean="0"/>
              <a:t> </a:t>
            </a:r>
            <a:r>
              <a:rPr lang="es-ES_tradnl" dirty="0" err="1" smtClean="0"/>
              <a:t>simptomàtiques</a:t>
            </a:r>
            <a:endParaRPr lang="es-ES_tradnl" dirty="0"/>
          </a:p>
          <a:p>
            <a:r>
              <a:rPr lang="es-ES_tradnl" dirty="0" smtClean="0"/>
              <a:t>Valorar </a:t>
            </a:r>
            <a:r>
              <a:rPr lang="es-ES_tradnl" dirty="0" err="1" smtClean="0"/>
              <a:t>exploració</a:t>
            </a:r>
            <a:r>
              <a:rPr lang="es-ES_tradnl" dirty="0" smtClean="0"/>
              <a:t> </a:t>
            </a:r>
            <a:r>
              <a:rPr lang="es-ES_tradnl" dirty="0" err="1" smtClean="0"/>
              <a:t>neurològica</a:t>
            </a:r>
            <a:r>
              <a:rPr lang="es-ES_tradnl" dirty="0" smtClean="0"/>
              <a:t> </a:t>
            </a:r>
            <a:r>
              <a:rPr lang="es-ES_tradnl" dirty="0" err="1" smtClean="0"/>
              <a:t>altres</a:t>
            </a:r>
            <a:r>
              <a:rPr lang="es-ES_tradnl" dirty="0" smtClean="0"/>
              <a:t> </a:t>
            </a:r>
            <a:r>
              <a:rPr lang="es-ES_tradnl" dirty="0" err="1" smtClean="0"/>
              <a:t>processos</a:t>
            </a:r>
            <a:r>
              <a:rPr lang="es-ES_tradnl" dirty="0" smtClean="0"/>
              <a:t> </a:t>
            </a:r>
            <a:r>
              <a:rPr lang="es-ES_tradnl" dirty="0" err="1" smtClean="0"/>
              <a:t>subjacents</a:t>
            </a:r>
            <a:r>
              <a:rPr lang="es-ES_tradnl" dirty="0" smtClean="0"/>
              <a:t> (</a:t>
            </a:r>
            <a:r>
              <a:rPr lang="es-ES_tradnl" dirty="0" err="1" smtClean="0"/>
              <a:t>paràlisi</a:t>
            </a:r>
            <a:r>
              <a:rPr lang="es-ES_tradnl" dirty="0" smtClean="0"/>
              <a:t> mirada conjugada, </a:t>
            </a:r>
            <a:r>
              <a:rPr lang="es-ES_tradnl" dirty="0" err="1" smtClean="0"/>
              <a:t>parkinsonisme</a:t>
            </a:r>
            <a:r>
              <a:rPr lang="es-ES_tradnl" dirty="0" smtClean="0"/>
              <a:t>, </a:t>
            </a:r>
            <a:r>
              <a:rPr lang="es-ES_tradnl" dirty="0" err="1" smtClean="0"/>
              <a:t>polineuropatia</a:t>
            </a:r>
            <a:r>
              <a:rPr lang="es-ES_tradnl" dirty="0" smtClean="0"/>
              <a:t>)</a:t>
            </a:r>
            <a:endParaRPr lang="es-ES_tradnl" dirty="0"/>
          </a:p>
          <a:p>
            <a:r>
              <a:rPr lang="es-ES_tradnl" dirty="0" err="1" smtClean="0"/>
              <a:t>Pseudodistonies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Síndrome </a:t>
            </a:r>
            <a:r>
              <a:rPr lang="es-ES_tradnl" dirty="0" err="1" smtClean="0"/>
              <a:t>neurolèptica</a:t>
            </a:r>
            <a:r>
              <a:rPr lang="es-ES_tradnl" dirty="0" smtClean="0"/>
              <a:t> maligna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Urgències</a:t>
            </a:r>
            <a:r>
              <a:rPr lang="es-ES_tradnl" dirty="0" smtClean="0"/>
              <a:t> </a:t>
            </a:r>
            <a:r>
              <a:rPr lang="es-ES_tradnl" dirty="0" err="1" smtClean="0"/>
              <a:t>pseudodistòniques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err="1" smtClean="0"/>
              <a:t>Situacions</a:t>
            </a:r>
            <a:r>
              <a:rPr lang="es-ES_tradnl" dirty="0" smtClean="0"/>
              <a:t> </a:t>
            </a:r>
            <a:r>
              <a:rPr lang="es-ES_tradnl" dirty="0" err="1" smtClean="0"/>
              <a:t>agudes</a:t>
            </a:r>
            <a:r>
              <a:rPr lang="es-ES_tradnl" dirty="0" smtClean="0"/>
              <a:t> de </a:t>
            </a:r>
            <a:r>
              <a:rPr lang="es-ES_tradnl" dirty="0" err="1" smtClean="0"/>
              <a:t>postures</a:t>
            </a:r>
            <a:r>
              <a:rPr lang="es-ES_tradnl" dirty="0" smtClean="0"/>
              <a:t> </a:t>
            </a:r>
            <a:r>
              <a:rPr lang="es-ES_tradnl" dirty="0" err="1" smtClean="0"/>
              <a:t>anormals</a:t>
            </a:r>
            <a:r>
              <a:rPr lang="es-ES_tradnl" dirty="0" smtClean="0"/>
              <a:t> del </a:t>
            </a:r>
            <a:r>
              <a:rPr lang="es-ES_tradnl" dirty="0" err="1" smtClean="0"/>
              <a:t>coll</a:t>
            </a:r>
            <a:r>
              <a:rPr lang="es-ES_tradnl" dirty="0" smtClean="0"/>
              <a:t>, </a:t>
            </a:r>
            <a:r>
              <a:rPr lang="es-ES_tradnl" dirty="0" err="1" smtClean="0"/>
              <a:t>sobretot</a:t>
            </a:r>
            <a:r>
              <a:rPr lang="es-ES_tradnl" dirty="0" smtClean="0"/>
              <a:t> en </a:t>
            </a:r>
            <a:r>
              <a:rPr lang="es-ES_tradnl" dirty="0" err="1" smtClean="0"/>
              <a:t>nens</a:t>
            </a:r>
            <a:r>
              <a:rPr lang="es-ES_tradnl" dirty="0" smtClean="0"/>
              <a:t>, que poden </a:t>
            </a:r>
            <a:r>
              <a:rPr lang="es-ES_tradnl" dirty="0" err="1" smtClean="0"/>
              <a:t>semblar</a:t>
            </a:r>
            <a:r>
              <a:rPr lang="es-ES_tradnl" dirty="0" smtClean="0"/>
              <a:t> </a:t>
            </a:r>
            <a:r>
              <a:rPr lang="es-ES_tradnl" dirty="0" err="1" smtClean="0"/>
              <a:t>distonies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P</a:t>
            </a:r>
            <a:r>
              <a:rPr lang="es-ES_tradnl" dirty="0" err="1" smtClean="0"/>
              <a:t>rovocats</a:t>
            </a:r>
            <a:r>
              <a:rPr lang="es-ES_tradnl" dirty="0" smtClean="0"/>
              <a:t> </a:t>
            </a:r>
            <a:r>
              <a:rPr lang="es-ES_tradnl" dirty="0" smtClean="0"/>
              <a:t>per </a:t>
            </a:r>
            <a:r>
              <a:rPr lang="es-ES_tradnl" dirty="0" err="1" smtClean="0"/>
              <a:t>processos</a:t>
            </a:r>
            <a:r>
              <a:rPr lang="es-ES_tradnl" dirty="0" smtClean="0"/>
              <a:t> </a:t>
            </a:r>
            <a:r>
              <a:rPr lang="es-ES_tradnl" dirty="0" err="1" smtClean="0"/>
              <a:t>localitzats</a:t>
            </a:r>
            <a:r>
              <a:rPr lang="es-ES_tradnl" dirty="0" smtClean="0"/>
              <a:t> en </a:t>
            </a:r>
            <a:r>
              <a:rPr lang="es-ES_tradnl" dirty="0" err="1" smtClean="0"/>
              <a:t>fossa</a:t>
            </a:r>
            <a:r>
              <a:rPr lang="es-ES_tradnl" dirty="0" smtClean="0"/>
              <a:t> </a:t>
            </a:r>
            <a:r>
              <a:rPr lang="es-ES_tradnl" dirty="0" err="1" smtClean="0"/>
              <a:t>cranial</a:t>
            </a:r>
            <a:r>
              <a:rPr lang="es-ES_tradnl" dirty="0" smtClean="0"/>
              <a:t> posterior, columna cervical o </a:t>
            </a:r>
            <a:r>
              <a:rPr lang="es-ES_tradnl" dirty="0" err="1" smtClean="0"/>
              <a:t>espai</a:t>
            </a:r>
            <a:r>
              <a:rPr lang="es-ES_tradnl" dirty="0" smtClean="0"/>
              <a:t> </a:t>
            </a:r>
            <a:r>
              <a:rPr lang="es-ES_tradnl" dirty="0" err="1" smtClean="0"/>
              <a:t>retrofaringi</a:t>
            </a:r>
            <a:r>
              <a:rPr lang="es-ES_tradnl" dirty="0" smtClean="0"/>
              <a:t> (</a:t>
            </a:r>
            <a:r>
              <a:rPr lang="es-ES_tradnl" dirty="0" err="1" smtClean="0"/>
              <a:t>subluxació</a:t>
            </a:r>
            <a:r>
              <a:rPr lang="es-ES_tradnl" dirty="0" smtClean="0"/>
              <a:t> </a:t>
            </a:r>
            <a:r>
              <a:rPr lang="es-ES_tradnl" dirty="0" err="1" smtClean="0"/>
              <a:t>atlantoaxoidea</a:t>
            </a:r>
            <a:r>
              <a:rPr lang="es-ES_tradnl" dirty="0" smtClean="0"/>
              <a:t>, </a:t>
            </a:r>
            <a:r>
              <a:rPr lang="es-ES_tradnl" dirty="0" err="1" smtClean="0"/>
              <a:t>tumors</a:t>
            </a:r>
            <a:r>
              <a:rPr lang="es-ES_tradnl" dirty="0" smtClean="0"/>
              <a:t> </a:t>
            </a:r>
            <a:r>
              <a:rPr lang="es-ES_tradnl" dirty="0" err="1" smtClean="0"/>
              <a:t>fossa</a:t>
            </a:r>
            <a:r>
              <a:rPr lang="es-ES_tradnl" dirty="0" smtClean="0"/>
              <a:t> posterior o medul.la cervical, </a:t>
            </a:r>
            <a:r>
              <a:rPr lang="es-ES_tradnl" dirty="0" err="1" smtClean="0"/>
              <a:t>siringomièlia</a:t>
            </a:r>
            <a:r>
              <a:rPr lang="es-ES_tradnl" dirty="0" smtClean="0"/>
              <a:t> cervical, </a:t>
            </a:r>
            <a:r>
              <a:rPr lang="es-ES_tradnl" dirty="0" err="1" smtClean="0"/>
              <a:t>infeccions</a:t>
            </a:r>
            <a:r>
              <a:rPr lang="es-ES_tradnl" dirty="0" smtClean="0"/>
              <a:t> </a:t>
            </a:r>
            <a:r>
              <a:rPr lang="es-ES_tradnl" dirty="0" err="1" smtClean="0"/>
              <a:t>amigdalars</a:t>
            </a:r>
            <a:r>
              <a:rPr lang="es-ES_tradnl" dirty="0" smtClean="0"/>
              <a:t> o </a:t>
            </a:r>
            <a:r>
              <a:rPr lang="es-ES_tradnl" dirty="0" err="1" smtClean="0"/>
              <a:t>absessos</a:t>
            </a:r>
            <a:r>
              <a:rPr lang="es-ES_tradnl" dirty="0" smtClean="0"/>
              <a:t> </a:t>
            </a:r>
            <a:r>
              <a:rPr lang="es-ES_tradnl" dirty="0" err="1" smtClean="0"/>
              <a:t>retrofaringis</a:t>
            </a:r>
            <a:r>
              <a:rPr lang="es-ES_tradnl" dirty="0" smtClean="0"/>
              <a:t>, </a:t>
            </a:r>
            <a:r>
              <a:rPr lang="es-ES_tradnl" dirty="0" err="1" smtClean="0"/>
              <a:t>tètanus</a:t>
            </a:r>
            <a:r>
              <a:rPr lang="es-ES_tradnl" dirty="0" smtClean="0"/>
              <a:t> </a:t>
            </a:r>
            <a:r>
              <a:rPr lang="es-ES_tradnl" dirty="0" err="1" smtClean="0"/>
              <a:t>cefàlic</a:t>
            </a:r>
            <a:r>
              <a:rPr lang="es-ES_tradnl" dirty="0" smtClean="0"/>
              <a:t>).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Estatus </a:t>
            </a:r>
            <a:r>
              <a:rPr lang="es-ES_tradnl" dirty="0" err="1" smtClean="0"/>
              <a:t>distònic</a:t>
            </a:r>
            <a:r>
              <a:rPr lang="es-ES_tradnl" dirty="0" smtClean="0"/>
              <a:t> (</a:t>
            </a:r>
            <a:r>
              <a:rPr lang="es-ES_tradnl" dirty="0" err="1" smtClean="0"/>
              <a:t>tempesta</a:t>
            </a:r>
            <a:r>
              <a:rPr lang="es-ES_tradnl" dirty="0" smtClean="0"/>
              <a:t> </a:t>
            </a:r>
            <a:r>
              <a:rPr lang="es-ES_tradnl" dirty="0" err="1" smtClean="0"/>
              <a:t>distònica</a:t>
            </a:r>
            <a:r>
              <a:rPr lang="es-ES_tradnl" dirty="0" smtClean="0"/>
              <a:t>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err="1" smtClean="0"/>
              <a:t>Pacients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distonia</a:t>
            </a:r>
            <a:r>
              <a:rPr lang="es-ES_tradnl" dirty="0" smtClean="0"/>
              <a:t> </a:t>
            </a:r>
            <a:r>
              <a:rPr lang="es-ES_tradnl" dirty="0" err="1" smtClean="0"/>
              <a:t>generalitzada</a:t>
            </a:r>
            <a:r>
              <a:rPr lang="es-ES_tradnl" dirty="0" smtClean="0"/>
              <a:t> poden presentar </a:t>
            </a:r>
            <a:r>
              <a:rPr lang="es-ES_tradnl" dirty="0" err="1" smtClean="0"/>
              <a:t>episodis</a:t>
            </a:r>
            <a:r>
              <a:rPr lang="es-ES_tradnl" dirty="0" smtClean="0"/>
              <a:t> de </a:t>
            </a:r>
            <a:r>
              <a:rPr lang="es-ES_tradnl" dirty="0" err="1" smtClean="0"/>
              <a:t>greus</a:t>
            </a:r>
            <a:r>
              <a:rPr lang="es-ES_tradnl" dirty="0" smtClean="0"/>
              <a:t> </a:t>
            </a:r>
            <a:r>
              <a:rPr lang="es-ES_tradnl" dirty="0" err="1" smtClean="0"/>
              <a:t>espasmes</a:t>
            </a:r>
            <a:r>
              <a:rPr lang="es-ES_tradnl" dirty="0" smtClean="0"/>
              <a:t> </a:t>
            </a:r>
            <a:r>
              <a:rPr lang="es-ES_tradnl" dirty="0" err="1" smtClean="0"/>
              <a:t>distònics</a:t>
            </a:r>
            <a:r>
              <a:rPr lang="es-ES_tradnl" dirty="0" smtClean="0"/>
              <a:t> </a:t>
            </a:r>
            <a:r>
              <a:rPr lang="es-ES_tradnl" dirty="0" err="1" smtClean="0"/>
              <a:t>generalitzats</a:t>
            </a:r>
            <a:r>
              <a:rPr lang="es-ES_tradnl" dirty="0" smtClean="0"/>
              <a:t> en el </a:t>
            </a:r>
            <a:r>
              <a:rPr lang="es-ES_tradnl" dirty="0" err="1" smtClean="0"/>
              <a:t>context</a:t>
            </a:r>
            <a:r>
              <a:rPr lang="es-ES_tradnl" dirty="0" smtClean="0"/>
              <a:t> de </a:t>
            </a:r>
            <a:r>
              <a:rPr lang="es-ES_tradnl" dirty="0" err="1" smtClean="0"/>
              <a:t>quadres</a:t>
            </a:r>
            <a:r>
              <a:rPr lang="es-ES_tradnl" dirty="0" smtClean="0"/>
              <a:t> </a:t>
            </a:r>
            <a:r>
              <a:rPr lang="es-ES_tradnl" dirty="0" err="1" smtClean="0"/>
              <a:t>febrils</a:t>
            </a:r>
            <a:r>
              <a:rPr lang="es-ES_tradnl" dirty="0" smtClean="0"/>
              <a:t>, </a:t>
            </a:r>
            <a:r>
              <a:rPr lang="es-ES_tradnl" dirty="0" err="1" smtClean="0"/>
              <a:t>infeccions</a:t>
            </a:r>
            <a:r>
              <a:rPr lang="es-ES_tradnl" dirty="0" smtClean="0"/>
              <a:t> </a:t>
            </a:r>
            <a:r>
              <a:rPr lang="es-ES_tradnl" dirty="0" err="1" smtClean="0"/>
              <a:t>intercurrents</a:t>
            </a:r>
            <a:r>
              <a:rPr lang="es-ES_tradnl" dirty="0" smtClean="0"/>
              <a:t>, </a:t>
            </a:r>
            <a:r>
              <a:rPr lang="es-ES_tradnl" dirty="0" err="1" smtClean="0"/>
              <a:t>fàrmacs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Greu</a:t>
            </a:r>
            <a:r>
              <a:rPr lang="es-ES_tradnl" dirty="0" smtClean="0"/>
              <a:t> </a:t>
            </a:r>
            <a:r>
              <a:rPr lang="es-ES_tradnl" dirty="0" err="1" smtClean="0"/>
              <a:t>distonia</a:t>
            </a:r>
            <a:r>
              <a:rPr lang="es-ES_tradnl" dirty="0" smtClean="0"/>
              <a:t> </a:t>
            </a:r>
            <a:r>
              <a:rPr lang="es-ES_tradnl" dirty="0" err="1" smtClean="0"/>
              <a:t>generalitzada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marcada </a:t>
            </a:r>
            <a:r>
              <a:rPr lang="es-ES_tradnl" dirty="0" err="1" smtClean="0"/>
              <a:t>rigidesa</a:t>
            </a:r>
            <a:r>
              <a:rPr lang="es-ES_tradnl" dirty="0" smtClean="0"/>
              <a:t>, dolor, </a:t>
            </a:r>
            <a:r>
              <a:rPr lang="es-ES_tradnl" dirty="0" err="1" smtClean="0"/>
              <a:t>febre</a:t>
            </a:r>
            <a:r>
              <a:rPr lang="es-ES_tradnl" dirty="0" smtClean="0"/>
              <a:t> i </a:t>
            </a:r>
            <a:r>
              <a:rPr lang="es-ES_tradnl" dirty="0" err="1" smtClean="0"/>
              <a:t>rabdomiolisi</a:t>
            </a:r>
            <a:r>
              <a:rPr lang="es-ES_tradnl" dirty="0" smtClean="0"/>
              <a:t>, que es </a:t>
            </a:r>
            <a:r>
              <a:rPr lang="es-ES_tradnl" dirty="0" err="1" smtClean="0"/>
              <a:t>pot</a:t>
            </a:r>
            <a:r>
              <a:rPr lang="es-ES_tradnl" dirty="0" smtClean="0"/>
              <a:t> </a:t>
            </a:r>
            <a:r>
              <a:rPr lang="es-ES_tradnl" dirty="0" err="1" smtClean="0"/>
              <a:t>acompanyar</a:t>
            </a:r>
            <a:r>
              <a:rPr lang="es-ES_tradnl" dirty="0" smtClean="0"/>
              <a:t> de </a:t>
            </a:r>
            <a:r>
              <a:rPr lang="es-ES_tradnl" dirty="0" err="1" smtClean="0"/>
              <a:t>disfàgia</a:t>
            </a:r>
            <a:r>
              <a:rPr lang="es-ES_tradnl" dirty="0" smtClean="0"/>
              <a:t>, </a:t>
            </a:r>
            <a:r>
              <a:rPr lang="es-ES_tradnl" dirty="0" err="1" smtClean="0"/>
              <a:t>anàrtria</a:t>
            </a:r>
            <a:r>
              <a:rPr lang="es-ES_tradnl" dirty="0" smtClean="0"/>
              <a:t> i </a:t>
            </a:r>
            <a:r>
              <a:rPr lang="es-ES_tradnl" dirty="0" err="1" smtClean="0"/>
              <a:t>compromís</a:t>
            </a:r>
            <a:r>
              <a:rPr lang="es-ES_tradnl" dirty="0" smtClean="0"/>
              <a:t> </a:t>
            </a:r>
            <a:r>
              <a:rPr lang="es-ES_tradnl" dirty="0" err="1" smtClean="0"/>
              <a:t>respiratori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Diagnòstic</a:t>
            </a:r>
            <a:r>
              <a:rPr lang="es-ES_tradnl" dirty="0" smtClean="0"/>
              <a:t> diferencial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hipertèrmia</a:t>
            </a:r>
            <a:r>
              <a:rPr lang="es-ES_tradnl" dirty="0" smtClean="0"/>
              <a:t> maligna, </a:t>
            </a:r>
            <a:r>
              <a:rPr lang="es-ES_tradnl" dirty="0" err="1" smtClean="0"/>
              <a:t>sd</a:t>
            </a:r>
            <a:r>
              <a:rPr lang="es-ES_tradnl" dirty="0" smtClean="0"/>
              <a:t> </a:t>
            </a:r>
            <a:r>
              <a:rPr lang="es-ES_tradnl" dirty="0" err="1" smtClean="0"/>
              <a:t>serotoninèrgica</a:t>
            </a:r>
            <a:r>
              <a:rPr lang="es-ES_tradnl" dirty="0" smtClean="0"/>
              <a:t>, </a:t>
            </a:r>
            <a:r>
              <a:rPr lang="es-ES_tradnl" dirty="0" err="1" smtClean="0"/>
              <a:t>sd</a:t>
            </a:r>
            <a:r>
              <a:rPr lang="es-ES_tradnl" dirty="0" smtClean="0"/>
              <a:t> </a:t>
            </a:r>
            <a:r>
              <a:rPr lang="es-ES_tradnl" dirty="0" err="1" smtClean="0"/>
              <a:t>neurolèptica</a:t>
            </a:r>
            <a:r>
              <a:rPr lang="es-ES_tradnl" dirty="0" smtClean="0"/>
              <a:t> maligna, </a:t>
            </a:r>
            <a:r>
              <a:rPr lang="es-ES_tradnl" dirty="0" smtClean="0"/>
              <a:t>meningitis bacteriana.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Estatus </a:t>
            </a:r>
            <a:r>
              <a:rPr lang="es-ES_tradnl" dirty="0" err="1" smtClean="0"/>
              <a:t>distònic</a:t>
            </a:r>
            <a:r>
              <a:rPr lang="es-ES_tradnl" dirty="0" smtClean="0"/>
              <a:t> 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Tractament</a:t>
            </a:r>
            <a:r>
              <a:rPr lang="es-ES_tradnl" dirty="0" smtClean="0"/>
              <a:t>: mesures </a:t>
            </a:r>
            <a:r>
              <a:rPr lang="es-ES_tradnl" dirty="0" err="1" smtClean="0"/>
              <a:t>generals</a:t>
            </a:r>
            <a:r>
              <a:rPr lang="es-ES_tradnl" dirty="0" smtClean="0"/>
              <a:t> de </a:t>
            </a:r>
            <a:r>
              <a:rPr lang="es-ES_tradnl" dirty="0" err="1" smtClean="0"/>
              <a:t>suport</a:t>
            </a:r>
            <a:r>
              <a:rPr lang="es-ES_tradnl" dirty="0" smtClean="0"/>
              <a:t>, </a:t>
            </a:r>
            <a:r>
              <a:rPr lang="es-ES_tradnl" dirty="0" err="1" smtClean="0"/>
              <a:t>avaluació</a:t>
            </a:r>
            <a:r>
              <a:rPr lang="es-ES_tradnl" dirty="0" smtClean="0"/>
              <a:t> </a:t>
            </a:r>
            <a:r>
              <a:rPr lang="es-ES_tradnl" dirty="0" err="1" smtClean="0"/>
              <a:t>via</a:t>
            </a:r>
            <a:r>
              <a:rPr lang="es-ES_tradnl" dirty="0" smtClean="0"/>
              <a:t> </a:t>
            </a:r>
            <a:r>
              <a:rPr lang="es-ES_tradnl" dirty="0" err="1" smtClean="0"/>
              <a:t>respiratòria</a:t>
            </a:r>
            <a:endParaRPr lang="es-ES_tradnl" dirty="0" smtClean="0"/>
          </a:p>
          <a:p>
            <a:r>
              <a:rPr lang="es-ES_tradnl" dirty="0" err="1" smtClean="0"/>
              <a:t>Majoria</a:t>
            </a:r>
            <a:r>
              <a:rPr lang="es-ES_tradnl" dirty="0" smtClean="0"/>
              <a:t> de casos precisen </a:t>
            </a:r>
            <a:r>
              <a:rPr lang="es-ES_tradnl" dirty="0" err="1" smtClean="0"/>
              <a:t>trasllat</a:t>
            </a:r>
            <a:r>
              <a:rPr lang="es-ES_tradnl" dirty="0" smtClean="0"/>
              <a:t> UCI </a:t>
            </a:r>
          </a:p>
          <a:p>
            <a:r>
              <a:rPr lang="es-ES_tradnl" dirty="0" err="1" smtClean="0"/>
              <a:t>Tractar</a:t>
            </a:r>
            <a:r>
              <a:rPr lang="es-ES_tradnl" dirty="0" smtClean="0"/>
              <a:t>-se </a:t>
            </a:r>
            <a:r>
              <a:rPr lang="es-ES_tradnl" dirty="0" err="1" smtClean="0"/>
              <a:t>factors</a:t>
            </a:r>
            <a:r>
              <a:rPr lang="es-ES_tradnl" dirty="0" smtClean="0"/>
              <a:t> </a:t>
            </a:r>
            <a:r>
              <a:rPr lang="es-ES_tradnl" dirty="0" err="1" smtClean="0"/>
              <a:t>precipitants</a:t>
            </a:r>
            <a:endParaRPr lang="es-ES_tradnl" dirty="0" smtClean="0"/>
          </a:p>
          <a:p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antidistònics</a:t>
            </a:r>
            <a:r>
              <a:rPr lang="es-ES_tradnl" dirty="0" smtClean="0"/>
              <a:t>: </a:t>
            </a:r>
            <a:r>
              <a:rPr lang="es-ES_tradnl" dirty="0" err="1" smtClean="0"/>
              <a:t>tetrabenazina</a:t>
            </a:r>
            <a:r>
              <a:rPr lang="es-ES_tradnl" dirty="0" smtClean="0"/>
              <a:t>, </a:t>
            </a:r>
            <a:r>
              <a:rPr lang="es-ES_tradnl" dirty="0" err="1" smtClean="0"/>
              <a:t>anticolinèrgics</a:t>
            </a:r>
            <a:r>
              <a:rPr lang="es-ES_tradnl" dirty="0" smtClean="0"/>
              <a:t>, </a:t>
            </a:r>
            <a:r>
              <a:rPr lang="es-ES_tradnl" dirty="0" err="1" smtClean="0"/>
              <a:t>bloquejants</a:t>
            </a:r>
            <a:r>
              <a:rPr lang="es-ES_tradnl" dirty="0" smtClean="0"/>
              <a:t> </a:t>
            </a:r>
            <a:r>
              <a:rPr lang="es-ES_tradnl" dirty="0" err="1" smtClean="0"/>
              <a:t>receptors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Pot</a:t>
            </a:r>
            <a:r>
              <a:rPr lang="es-ES_tradnl" dirty="0" smtClean="0"/>
              <a:t> precisar </a:t>
            </a:r>
            <a:r>
              <a:rPr lang="es-ES_tradnl" dirty="0" err="1" smtClean="0"/>
              <a:t>anestèsia</a:t>
            </a:r>
            <a:r>
              <a:rPr lang="es-ES_tradnl" dirty="0" smtClean="0"/>
              <a:t> general i </a:t>
            </a:r>
            <a:r>
              <a:rPr lang="es-ES_tradnl" dirty="0" err="1" smtClean="0"/>
              <a:t>bloqueig</a:t>
            </a:r>
            <a:r>
              <a:rPr lang="es-ES_tradnl" dirty="0" smtClean="0"/>
              <a:t> neuromuscular (</a:t>
            </a:r>
            <a:r>
              <a:rPr lang="es-ES_tradnl" dirty="0" err="1" smtClean="0"/>
              <a:t>pancuroni</a:t>
            </a:r>
            <a:r>
              <a:rPr lang="es-ES_tradnl" dirty="0" smtClean="0"/>
              <a:t>).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Tractament</a:t>
            </a:r>
            <a:r>
              <a:rPr lang="es-ES_tradnl" dirty="0" smtClean="0"/>
              <a:t> de la </a:t>
            </a:r>
            <a:r>
              <a:rPr lang="es-ES_tradnl" dirty="0" err="1" smtClean="0"/>
              <a:t>psicosi</a:t>
            </a:r>
            <a:r>
              <a:rPr lang="es-ES_tradnl" dirty="0" smtClean="0"/>
              <a:t> en la </a:t>
            </a:r>
            <a:r>
              <a:rPr lang="es-ES_tradnl" dirty="0" err="1" smtClean="0"/>
              <a:t>malaltia</a:t>
            </a:r>
            <a:r>
              <a:rPr lang="es-ES_tradnl" dirty="0" smtClean="0"/>
              <a:t> de Parkinson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símptomes</a:t>
            </a:r>
            <a:r>
              <a:rPr lang="es-ES_tradnl" dirty="0" smtClean="0"/>
              <a:t> </a:t>
            </a:r>
            <a:r>
              <a:rPr lang="es-ES_tradnl" dirty="0" err="1" smtClean="0"/>
              <a:t>psicòtics</a:t>
            </a:r>
            <a:r>
              <a:rPr lang="es-ES_tradnl" dirty="0" smtClean="0"/>
              <a:t> </a:t>
            </a:r>
            <a:r>
              <a:rPr lang="es-ES_tradnl" dirty="0" err="1" smtClean="0"/>
              <a:t>són</a:t>
            </a:r>
            <a:r>
              <a:rPr lang="es-ES_tradnl" dirty="0" smtClean="0"/>
              <a:t> </a:t>
            </a:r>
            <a:r>
              <a:rPr lang="es-ES_tradnl" dirty="0" err="1" smtClean="0"/>
              <a:t>freqüents</a:t>
            </a:r>
            <a:r>
              <a:rPr lang="es-ES_tradnl" dirty="0" smtClean="0"/>
              <a:t> en la </a:t>
            </a:r>
            <a:r>
              <a:rPr lang="es-ES_tradnl" dirty="0" err="1" smtClean="0"/>
              <a:t>malaltia</a:t>
            </a:r>
            <a:r>
              <a:rPr lang="es-ES_tradnl" dirty="0" smtClean="0"/>
              <a:t> de Parkinson. </a:t>
            </a:r>
            <a:r>
              <a:rPr lang="es-ES_tradnl" dirty="0" err="1" smtClean="0"/>
              <a:t>Habitualment</a:t>
            </a:r>
            <a:r>
              <a:rPr lang="es-ES_tradnl" dirty="0" smtClean="0"/>
              <a:t> </a:t>
            </a:r>
            <a:r>
              <a:rPr lang="es-ES_tradnl" dirty="0" err="1" smtClean="0"/>
              <a:t>s’inicien</a:t>
            </a:r>
            <a:r>
              <a:rPr lang="es-ES_tradnl" dirty="0" smtClean="0"/>
              <a:t> </a:t>
            </a:r>
            <a:r>
              <a:rPr lang="es-ES_tradnl" dirty="0" err="1" smtClean="0"/>
              <a:t>després</a:t>
            </a:r>
            <a:r>
              <a:rPr lang="es-ES_tradnl" dirty="0" smtClean="0"/>
              <a:t> de </a:t>
            </a:r>
            <a:r>
              <a:rPr lang="es-ES_tradnl" dirty="0" err="1" smtClean="0"/>
              <a:t>l’inici</a:t>
            </a:r>
            <a:r>
              <a:rPr lang="es-ES_tradnl" dirty="0" smtClean="0"/>
              <a:t> del </a:t>
            </a:r>
            <a:r>
              <a:rPr lang="es-ES_tradnl" dirty="0" err="1" smtClean="0"/>
              <a:t>tractament</a:t>
            </a:r>
            <a:r>
              <a:rPr lang="es-ES_tradnl" dirty="0" smtClean="0"/>
              <a:t> </a:t>
            </a:r>
            <a:r>
              <a:rPr lang="es-ES_tradnl" dirty="0" err="1" smtClean="0"/>
              <a:t>antiparkinsonià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 no </a:t>
            </a:r>
            <a:r>
              <a:rPr lang="es-ES_tradnl" dirty="0" err="1" smtClean="0"/>
              <a:t>són</a:t>
            </a:r>
            <a:r>
              <a:rPr lang="es-ES_tradnl" dirty="0" smtClean="0"/>
              <a:t> </a:t>
            </a:r>
            <a:r>
              <a:rPr lang="es-ES_tradnl" dirty="0" err="1" smtClean="0"/>
              <a:t>l’única</a:t>
            </a:r>
            <a:r>
              <a:rPr lang="es-ES_tradnl" dirty="0" smtClean="0"/>
              <a:t> causa. </a:t>
            </a:r>
          </a:p>
          <a:p>
            <a:r>
              <a:rPr lang="es-ES_tradnl" dirty="0" err="1" smtClean="0"/>
              <a:t>Al.lucinacions</a:t>
            </a:r>
            <a:r>
              <a:rPr lang="es-ES_tradnl" dirty="0" smtClean="0"/>
              <a:t> en 30% i </a:t>
            </a:r>
            <a:r>
              <a:rPr lang="es-ES_tradnl" dirty="0" err="1" smtClean="0"/>
              <a:t>del.liris</a:t>
            </a:r>
            <a:r>
              <a:rPr lang="es-ES_tradnl" dirty="0" smtClean="0"/>
              <a:t> en 10%. </a:t>
            </a:r>
          </a:p>
          <a:p>
            <a:r>
              <a:rPr lang="es-ES_tradnl" dirty="0" err="1" smtClean="0"/>
              <a:t>Manifestacions</a:t>
            </a:r>
            <a:r>
              <a:rPr lang="es-ES_tradnl" dirty="0" smtClean="0"/>
              <a:t> </a:t>
            </a:r>
            <a:r>
              <a:rPr lang="es-ES_tradnl" dirty="0" err="1" smtClean="0"/>
              <a:t>clíniques</a:t>
            </a:r>
            <a:r>
              <a:rPr lang="es-ES_tradnl" dirty="0" smtClean="0"/>
              <a:t>: </a:t>
            </a:r>
            <a:r>
              <a:rPr lang="es-ES_tradnl" dirty="0" err="1" smtClean="0"/>
              <a:t>al.lucinacions</a:t>
            </a:r>
            <a:r>
              <a:rPr lang="es-ES_tradnl" dirty="0" smtClean="0"/>
              <a:t> </a:t>
            </a:r>
            <a:r>
              <a:rPr lang="es-ES_tradnl" dirty="0" err="1" smtClean="0"/>
              <a:t>visuals</a:t>
            </a:r>
            <a:r>
              <a:rPr lang="es-ES_tradnl" dirty="0" smtClean="0"/>
              <a:t> </a:t>
            </a:r>
            <a:r>
              <a:rPr lang="es-ES_tradnl" dirty="0" err="1" smtClean="0"/>
              <a:t>estereotipades</a:t>
            </a:r>
            <a:r>
              <a:rPr lang="es-ES_tradnl" dirty="0" smtClean="0"/>
              <a:t>, </a:t>
            </a:r>
            <a:r>
              <a:rPr lang="es-ES_tradnl" dirty="0" err="1" smtClean="0"/>
              <a:t>del.liris</a:t>
            </a:r>
            <a:r>
              <a:rPr lang="es-ES_tradnl" dirty="0"/>
              <a:t> </a:t>
            </a:r>
            <a:r>
              <a:rPr lang="es-ES_tradnl" dirty="0" smtClean="0"/>
              <a:t>de </a:t>
            </a:r>
            <a:r>
              <a:rPr lang="es-ES_tradnl" dirty="0" err="1" smtClean="0"/>
              <a:t>perjudici</a:t>
            </a:r>
            <a:r>
              <a:rPr lang="es-ES_tradnl" dirty="0" smtClean="0"/>
              <a:t>, ruina o </a:t>
            </a:r>
            <a:r>
              <a:rPr lang="es-ES_tradnl" dirty="0" err="1" smtClean="0"/>
              <a:t>celotípics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Fisiopatologia</a:t>
            </a:r>
            <a:r>
              <a:rPr lang="es-ES_tradnl" dirty="0" smtClean="0"/>
              <a:t>: </a:t>
            </a:r>
            <a:r>
              <a:rPr lang="es-ES_tradnl" dirty="0" err="1" smtClean="0"/>
              <a:t>hipersensibilitat</a:t>
            </a:r>
            <a:r>
              <a:rPr lang="es-ES_tradnl" dirty="0" smtClean="0"/>
              <a:t> </a:t>
            </a:r>
            <a:r>
              <a:rPr lang="es-ES_tradnl" dirty="0" err="1" smtClean="0"/>
              <a:t>receptors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 </a:t>
            </a:r>
            <a:r>
              <a:rPr lang="es-ES_tradnl" dirty="0" err="1" smtClean="0"/>
              <a:t>mesolímbicocorticals</a:t>
            </a:r>
            <a:r>
              <a:rPr lang="es-ES_tradnl" dirty="0" smtClean="0"/>
              <a:t>, </a:t>
            </a:r>
            <a:r>
              <a:rPr lang="es-ES_tradnl" dirty="0" err="1" smtClean="0"/>
              <a:t>dèficit</a:t>
            </a:r>
            <a:r>
              <a:rPr lang="es-ES_tradnl" dirty="0" smtClean="0"/>
              <a:t> </a:t>
            </a:r>
            <a:r>
              <a:rPr lang="es-ES_tradnl" dirty="0" err="1" smtClean="0"/>
              <a:t>colinèrgic</a:t>
            </a:r>
            <a:r>
              <a:rPr lang="es-ES_tradnl" dirty="0" smtClean="0"/>
              <a:t>, </a:t>
            </a:r>
            <a:r>
              <a:rPr lang="es-ES_tradnl" dirty="0" err="1" smtClean="0"/>
              <a:t>disfunció</a:t>
            </a:r>
            <a:r>
              <a:rPr lang="es-ES_tradnl" dirty="0" smtClean="0"/>
              <a:t> </a:t>
            </a:r>
            <a:r>
              <a:rPr lang="es-ES_tradnl" dirty="0" err="1" smtClean="0"/>
              <a:t>serotoninèrgica</a:t>
            </a:r>
            <a:r>
              <a:rPr lang="es-ES_tradnl" dirty="0" smtClean="0"/>
              <a:t>. </a:t>
            </a:r>
          </a:p>
          <a:p>
            <a:endParaRPr lang="es-ES_tradnl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Tractament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Si la </a:t>
            </a:r>
            <a:r>
              <a:rPr lang="es-ES_tradnl" dirty="0" err="1" smtClean="0"/>
              <a:t>psicosi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d’inici</a:t>
            </a:r>
            <a:r>
              <a:rPr lang="es-ES_tradnl" dirty="0" smtClean="0"/>
              <a:t> </a:t>
            </a:r>
            <a:r>
              <a:rPr lang="es-ES_tradnl" dirty="0" err="1" smtClean="0"/>
              <a:t>agut</a:t>
            </a:r>
            <a:r>
              <a:rPr lang="es-ES_tradnl" dirty="0" smtClean="0"/>
              <a:t>: </a:t>
            </a:r>
            <a:r>
              <a:rPr lang="es-ES_tradnl" dirty="0" err="1" smtClean="0"/>
              <a:t>estudi</a:t>
            </a:r>
            <a:r>
              <a:rPr lang="es-ES_tradnl" dirty="0" smtClean="0"/>
              <a:t> </a:t>
            </a:r>
            <a:r>
              <a:rPr lang="es-ES_tradnl" dirty="0" err="1" smtClean="0"/>
              <a:t>factors</a:t>
            </a:r>
            <a:r>
              <a:rPr lang="es-ES_tradnl" dirty="0" smtClean="0"/>
              <a:t> </a:t>
            </a:r>
            <a:r>
              <a:rPr lang="es-ES_tradnl" dirty="0" err="1" smtClean="0"/>
              <a:t>desencadenants</a:t>
            </a:r>
            <a:r>
              <a:rPr lang="es-ES_tradnl" dirty="0" smtClean="0"/>
              <a:t> (</a:t>
            </a:r>
            <a:r>
              <a:rPr lang="es-ES_tradnl" dirty="0" err="1" smtClean="0"/>
              <a:t>infeccions</a:t>
            </a:r>
            <a:r>
              <a:rPr lang="es-ES_tradnl" dirty="0" smtClean="0"/>
              <a:t>, </a:t>
            </a:r>
            <a:r>
              <a:rPr lang="es-ES_tradnl" dirty="0" err="1" smtClean="0"/>
              <a:t>alteracions</a:t>
            </a:r>
            <a:r>
              <a:rPr lang="es-ES_tradnl" dirty="0" smtClean="0"/>
              <a:t> </a:t>
            </a:r>
            <a:r>
              <a:rPr lang="es-ES_tradnl" dirty="0" err="1" smtClean="0"/>
              <a:t>metabòliques</a:t>
            </a:r>
            <a:r>
              <a:rPr lang="es-ES_tradnl" dirty="0" smtClean="0"/>
              <a:t>, </a:t>
            </a:r>
            <a:r>
              <a:rPr lang="es-ES_tradnl" dirty="0" err="1" smtClean="0"/>
              <a:t>lesions</a:t>
            </a:r>
            <a:r>
              <a:rPr lang="es-ES_tradnl" dirty="0" smtClean="0"/>
              <a:t> </a:t>
            </a:r>
            <a:r>
              <a:rPr lang="es-ES_tradnl" dirty="0" err="1" smtClean="0"/>
              <a:t>cerebrals</a:t>
            </a:r>
            <a:r>
              <a:rPr lang="es-ES_tradnl" dirty="0" smtClean="0"/>
              <a:t>). </a:t>
            </a:r>
          </a:p>
          <a:p>
            <a:r>
              <a:rPr lang="es-ES_tradnl" dirty="0" err="1" smtClean="0"/>
              <a:t>Símptomes</a:t>
            </a:r>
            <a:r>
              <a:rPr lang="es-ES_tradnl" dirty="0" smtClean="0"/>
              <a:t> </a:t>
            </a:r>
            <a:r>
              <a:rPr lang="es-ES_tradnl" dirty="0" err="1" smtClean="0"/>
              <a:t>lleus</a:t>
            </a:r>
            <a:r>
              <a:rPr lang="es-ES_tradnl" dirty="0" smtClean="0"/>
              <a:t>: simplificar el </a:t>
            </a:r>
            <a:r>
              <a:rPr lang="es-ES_tradnl" dirty="0" err="1" smtClean="0"/>
              <a:t>tractament</a:t>
            </a:r>
            <a:r>
              <a:rPr lang="es-ES_tradnl" dirty="0" smtClean="0"/>
              <a:t>, </a:t>
            </a:r>
            <a:r>
              <a:rPr lang="es-ES_tradnl" dirty="0" err="1" smtClean="0"/>
              <a:t>reduint</a:t>
            </a:r>
            <a:r>
              <a:rPr lang="es-ES_tradnl" dirty="0" smtClean="0"/>
              <a:t> o </a:t>
            </a:r>
            <a:r>
              <a:rPr lang="es-ES_tradnl" dirty="0" err="1" smtClean="0"/>
              <a:t>suspenent</a:t>
            </a:r>
            <a:r>
              <a:rPr lang="es-ES_tradnl" dirty="0" smtClean="0"/>
              <a:t> </a:t>
            </a:r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afegits</a:t>
            </a:r>
            <a:r>
              <a:rPr lang="es-ES_tradnl" dirty="0" smtClean="0"/>
              <a:t> a la </a:t>
            </a:r>
            <a:r>
              <a:rPr lang="es-ES_tradnl" dirty="0" err="1" smtClean="0"/>
              <a:t>levodopa</a:t>
            </a:r>
            <a:r>
              <a:rPr lang="es-ES_tradnl" dirty="0" smtClean="0"/>
              <a:t> en </a:t>
            </a:r>
            <a:r>
              <a:rPr lang="es-ES_tradnl" dirty="0" err="1" smtClean="0"/>
              <a:t>aquest</a:t>
            </a:r>
            <a:r>
              <a:rPr lang="es-ES_tradnl" dirty="0" smtClean="0"/>
              <a:t> </a:t>
            </a:r>
            <a:r>
              <a:rPr lang="es-ES_tradnl" dirty="0" err="1" smtClean="0"/>
              <a:t>ordre</a:t>
            </a:r>
            <a:r>
              <a:rPr lang="es-ES_tradnl" dirty="0" smtClean="0"/>
              <a:t>: </a:t>
            </a:r>
            <a:r>
              <a:rPr lang="es-ES_tradnl" dirty="0" err="1" smtClean="0"/>
              <a:t>anticolinèrgics</a:t>
            </a:r>
            <a:r>
              <a:rPr lang="es-ES_tradnl" dirty="0" smtClean="0"/>
              <a:t>, </a:t>
            </a:r>
            <a:r>
              <a:rPr lang="es-ES_tradnl" dirty="0" err="1" smtClean="0"/>
              <a:t>amantadina</a:t>
            </a:r>
            <a:r>
              <a:rPr lang="es-ES_tradnl" dirty="0" smtClean="0"/>
              <a:t>, </a:t>
            </a:r>
            <a:r>
              <a:rPr lang="es-ES_tradnl" dirty="0" err="1" smtClean="0"/>
              <a:t>selegilina</a:t>
            </a:r>
            <a:r>
              <a:rPr lang="es-ES_tradnl" dirty="0" smtClean="0"/>
              <a:t>, </a:t>
            </a:r>
            <a:r>
              <a:rPr lang="es-ES_tradnl" dirty="0" err="1" smtClean="0"/>
              <a:t>agonistes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, ICOMT. </a:t>
            </a:r>
          </a:p>
          <a:p>
            <a:r>
              <a:rPr lang="es-ES_tradnl" dirty="0" smtClean="0"/>
              <a:t>Si </a:t>
            </a:r>
            <a:r>
              <a:rPr lang="es-ES_tradnl" dirty="0" err="1" smtClean="0"/>
              <a:t>persisteixen</a:t>
            </a:r>
            <a:r>
              <a:rPr lang="es-ES_tradnl" dirty="0" smtClean="0"/>
              <a:t> </a:t>
            </a:r>
            <a:r>
              <a:rPr lang="es-ES_tradnl" dirty="0" err="1" smtClean="0"/>
              <a:t>símptomes</a:t>
            </a:r>
            <a:r>
              <a:rPr lang="es-ES_tradnl" dirty="0" smtClean="0"/>
              <a:t>, </a:t>
            </a:r>
            <a:r>
              <a:rPr lang="es-ES_tradnl" dirty="0" err="1" smtClean="0"/>
              <a:t>reduir</a:t>
            </a:r>
            <a:r>
              <a:rPr lang="es-ES_tradnl" dirty="0" smtClean="0"/>
              <a:t> </a:t>
            </a:r>
            <a:r>
              <a:rPr lang="es-ES_tradnl" dirty="0" err="1" smtClean="0"/>
              <a:t>levodopa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Si </a:t>
            </a:r>
            <a:r>
              <a:rPr lang="es-ES_tradnl" dirty="0" err="1" smtClean="0"/>
              <a:t>persisteix</a:t>
            </a:r>
            <a:r>
              <a:rPr lang="es-ES_tradnl" dirty="0" smtClean="0"/>
              <a:t>, iniciar </a:t>
            </a:r>
            <a:r>
              <a:rPr lang="es-ES_tradnl" dirty="0" err="1" smtClean="0"/>
              <a:t>neurolèptics</a:t>
            </a:r>
            <a:r>
              <a:rPr lang="es-ES_tradnl" dirty="0" smtClean="0"/>
              <a:t> </a:t>
            </a:r>
            <a:r>
              <a:rPr lang="es-ES_tradnl" dirty="0" err="1" smtClean="0"/>
              <a:t>atípics</a:t>
            </a:r>
            <a:r>
              <a:rPr lang="es-ES_tradnl" dirty="0" smtClean="0"/>
              <a:t> (</a:t>
            </a:r>
            <a:r>
              <a:rPr lang="es-ES_tradnl" dirty="0" err="1" smtClean="0"/>
              <a:t>quetiapina</a:t>
            </a:r>
            <a:r>
              <a:rPr lang="es-ES_tradnl" dirty="0" smtClean="0"/>
              <a:t>, </a:t>
            </a:r>
            <a:r>
              <a:rPr lang="es-ES_tradnl" dirty="0" err="1" smtClean="0"/>
              <a:t>clozapina</a:t>
            </a:r>
            <a:r>
              <a:rPr lang="es-ES_tradnl" dirty="0" smtClean="0"/>
              <a:t>, </a:t>
            </a:r>
            <a:r>
              <a:rPr lang="es-ES_tradnl" dirty="0" err="1" smtClean="0"/>
              <a:t>ziprasidona</a:t>
            </a:r>
            <a:r>
              <a:rPr lang="es-ES_tradnl" dirty="0" smtClean="0"/>
              <a:t>). Menor </a:t>
            </a:r>
            <a:r>
              <a:rPr lang="es-ES_tradnl" dirty="0" err="1" smtClean="0"/>
              <a:t>antagonisme</a:t>
            </a:r>
            <a:r>
              <a:rPr lang="es-ES_tradnl" dirty="0" smtClean="0"/>
              <a:t> D2 i </a:t>
            </a:r>
            <a:r>
              <a:rPr lang="es-ES_tradnl" dirty="0" err="1" smtClean="0"/>
              <a:t>major</a:t>
            </a:r>
            <a:r>
              <a:rPr lang="es-ES_tradnl" dirty="0" smtClean="0"/>
              <a:t> </a:t>
            </a:r>
            <a:r>
              <a:rPr lang="es-ES_tradnl" dirty="0" err="1" smtClean="0"/>
              <a:t>antagonisme</a:t>
            </a:r>
            <a:r>
              <a:rPr lang="es-ES_tradnl" dirty="0" smtClean="0"/>
              <a:t> </a:t>
            </a:r>
            <a:r>
              <a:rPr lang="es-ES_tradnl" dirty="0" err="1" smtClean="0"/>
              <a:t>serotoninèrgic</a:t>
            </a:r>
            <a:r>
              <a:rPr lang="es-ES_tradnl" dirty="0" smtClean="0"/>
              <a:t> 5HT</a:t>
            </a:r>
            <a:r>
              <a:rPr lang="es-ES_tradnl" baseline="-25000" dirty="0" smtClean="0"/>
              <a:t>2A ,</a:t>
            </a:r>
            <a:r>
              <a:rPr lang="es-ES_tradnl" dirty="0" smtClean="0"/>
              <a:t> uni</a:t>
            </a:r>
            <a:r>
              <a:rPr lang="es-ES_tradnl" dirty="0"/>
              <a:t>ó</a:t>
            </a:r>
            <a:r>
              <a:rPr lang="es-ES_tradnl" dirty="0" smtClean="0"/>
              <a:t> selectiva </a:t>
            </a:r>
            <a:r>
              <a:rPr lang="es-ES_tradnl" dirty="0" err="1" smtClean="0"/>
              <a:t>receptors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 </a:t>
            </a:r>
            <a:r>
              <a:rPr lang="es-ES_tradnl" dirty="0" err="1" smtClean="0"/>
              <a:t>mesolímbics</a:t>
            </a:r>
            <a:r>
              <a:rPr lang="es-ES_tradnl" dirty="0" smtClean="0"/>
              <a:t>.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efecte</a:t>
            </a:r>
            <a:r>
              <a:rPr lang="es-ES_tradnl" dirty="0" smtClean="0"/>
              <a:t> a </a:t>
            </a:r>
            <a:r>
              <a:rPr lang="es-ES_tradnl" dirty="0" err="1" smtClean="0"/>
              <a:t>nivell</a:t>
            </a:r>
            <a:r>
              <a:rPr lang="es-ES_tradnl" dirty="0" smtClean="0"/>
              <a:t> motor i igual o </a:t>
            </a:r>
            <a:r>
              <a:rPr lang="es-ES_tradnl" dirty="0" err="1" smtClean="0"/>
              <a:t>millor</a:t>
            </a:r>
            <a:r>
              <a:rPr lang="es-ES_tradnl" dirty="0" smtClean="0"/>
              <a:t> </a:t>
            </a:r>
            <a:r>
              <a:rPr lang="es-ES_tradnl" dirty="0" err="1" smtClean="0"/>
              <a:t>potència</a:t>
            </a:r>
            <a:r>
              <a:rPr lang="es-ES_tradnl" dirty="0" smtClean="0"/>
              <a:t> </a:t>
            </a:r>
            <a:r>
              <a:rPr lang="es-ES_tradnl" dirty="0" err="1" smtClean="0"/>
              <a:t>antipsicòtica</a:t>
            </a:r>
            <a:r>
              <a:rPr lang="es-ES_tradnl" dirty="0" smtClean="0"/>
              <a:t>.  </a:t>
            </a:r>
            <a:r>
              <a:rPr lang="es-ES_tradnl" baseline="-25000" dirty="0" smtClean="0"/>
              <a:t>    </a:t>
            </a:r>
          </a:p>
          <a:p>
            <a:endParaRPr lang="es-E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Corea-</a:t>
            </a:r>
            <a:r>
              <a:rPr lang="es-ES_tradnl" dirty="0" err="1" smtClean="0"/>
              <a:t>Balisme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err="1" smtClean="0"/>
              <a:t>Balisme</a:t>
            </a:r>
            <a:r>
              <a:rPr lang="es-ES_tradnl" dirty="0" smtClean="0"/>
              <a:t>: </a:t>
            </a:r>
            <a:r>
              <a:rPr lang="es-ES_tradnl" dirty="0" err="1" smtClean="0"/>
              <a:t>moviment</a:t>
            </a:r>
            <a:r>
              <a:rPr lang="es-ES_tradnl" dirty="0" smtClean="0"/>
              <a:t> </a:t>
            </a:r>
            <a:r>
              <a:rPr lang="es-ES_tradnl" dirty="0" err="1" smtClean="0"/>
              <a:t>involuntari</a:t>
            </a:r>
            <a:r>
              <a:rPr lang="es-ES_tradnl" dirty="0" smtClean="0"/>
              <a:t> </a:t>
            </a:r>
            <a:r>
              <a:rPr lang="es-ES_tradnl" dirty="0" err="1" smtClean="0"/>
              <a:t>d’una</a:t>
            </a:r>
            <a:r>
              <a:rPr lang="es-ES_tradnl" dirty="0" smtClean="0"/>
              <a:t> </a:t>
            </a:r>
            <a:r>
              <a:rPr lang="es-ES_tradnl" dirty="0" err="1" smtClean="0"/>
              <a:t>extremitat</a:t>
            </a:r>
            <a:r>
              <a:rPr lang="es-ES_tradnl" dirty="0" smtClean="0"/>
              <a:t> </a:t>
            </a:r>
            <a:r>
              <a:rPr lang="es-ES_tradnl" dirty="0" err="1" smtClean="0"/>
              <a:t>brusc</a:t>
            </a:r>
            <a:r>
              <a:rPr lang="es-ES_tradnl" dirty="0" smtClean="0"/>
              <a:t>, irregular, </a:t>
            </a:r>
            <a:r>
              <a:rPr lang="es-ES_tradnl" dirty="0" err="1" smtClean="0"/>
              <a:t>violent</a:t>
            </a:r>
            <a:r>
              <a:rPr lang="es-ES_tradnl" dirty="0" smtClean="0"/>
              <a:t> i de gran amplitud, que </a:t>
            </a:r>
            <a:r>
              <a:rPr lang="es-ES_tradnl" dirty="0" err="1" smtClean="0"/>
              <a:t>habitualment</a:t>
            </a:r>
            <a:r>
              <a:rPr lang="es-ES_tradnl" dirty="0" smtClean="0"/>
              <a:t> afecta </a:t>
            </a:r>
            <a:r>
              <a:rPr lang="es-ES_tradnl" dirty="0" err="1" smtClean="0"/>
              <a:t>àrees</a:t>
            </a:r>
            <a:r>
              <a:rPr lang="es-ES_tradnl" dirty="0" smtClean="0"/>
              <a:t> </a:t>
            </a:r>
            <a:r>
              <a:rPr lang="es-ES_tradnl" dirty="0" err="1" smtClean="0"/>
              <a:t>proximals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Corea: </a:t>
            </a:r>
            <a:r>
              <a:rPr lang="es-ES_tradnl" dirty="0" err="1" smtClean="0"/>
              <a:t>moviments</a:t>
            </a:r>
            <a:r>
              <a:rPr lang="es-ES_tradnl" dirty="0" smtClean="0"/>
              <a:t> </a:t>
            </a:r>
            <a:r>
              <a:rPr lang="es-ES_tradnl" dirty="0" err="1" smtClean="0"/>
              <a:t>menys</a:t>
            </a:r>
            <a:r>
              <a:rPr lang="es-ES_tradnl" dirty="0" smtClean="0"/>
              <a:t> </a:t>
            </a:r>
            <a:r>
              <a:rPr lang="es-ES_tradnl" dirty="0" err="1" smtClean="0"/>
              <a:t>violents</a:t>
            </a:r>
            <a:r>
              <a:rPr lang="es-ES_tradnl" dirty="0" smtClean="0"/>
              <a:t> </a:t>
            </a:r>
            <a:r>
              <a:rPr lang="es-ES_tradnl" dirty="0" smtClean="0"/>
              <a:t> i </a:t>
            </a:r>
            <a:r>
              <a:rPr lang="es-ES_tradnl" dirty="0" smtClean="0"/>
              <a:t>en la zona distal de </a:t>
            </a:r>
            <a:r>
              <a:rPr lang="es-ES_tradnl" dirty="0" err="1" smtClean="0"/>
              <a:t>l’extremitat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Freqüent</a:t>
            </a:r>
            <a:r>
              <a:rPr lang="es-ES_tradnl" dirty="0" smtClean="0"/>
              <a:t> que </a:t>
            </a:r>
            <a:r>
              <a:rPr lang="es-ES_tradnl" dirty="0" err="1" smtClean="0"/>
              <a:t>coexisteixin</a:t>
            </a:r>
            <a:endParaRPr lang="es-ES_tradnl" dirty="0" smtClean="0"/>
          </a:p>
          <a:p>
            <a:r>
              <a:rPr lang="es-ES_tradnl" dirty="0" smtClean="0"/>
              <a:t>Forma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freq</a:t>
            </a:r>
            <a:r>
              <a:rPr lang="es-ES_tradnl" dirty="0" smtClean="0"/>
              <a:t> de </a:t>
            </a:r>
            <a:r>
              <a:rPr lang="es-ES_tradnl" dirty="0" err="1" smtClean="0"/>
              <a:t>presentació</a:t>
            </a:r>
            <a:r>
              <a:rPr lang="es-ES_tradnl" dirty="0" smtClean="0"/>
              <a:t> aguda: </a:t>
            </a:r>
            <a:r>
              <a:rPr lang="es-ES_tradnl" dirty="0" err="1" smtClean="0"/>
              <a:t>hemibalisme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Balisme</a:t>
            </a:r>
            <a:r>
              <a:rPr lang="es-ES_tradnl" dirty="0" smtClean="0"/>
              <a:t>-Corea </a:t>
            </a:r>
            <a:r>
              <a:rPr lang="es-ES_tradnl" dirty="0" err="1" smtClean="0"/>
              <a:t>aguts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Lesions</a:t>
            </a:r>
            <a:r>
              <a:rPr lang="es-ES_tradnl" dirty="0" smtClean="0"/>
              <a:t> </a:t>
            </a:r>
            <a:r>
              <a:rPr lang="es-ES_tradnl" dirty="0" err="1" smtClean="0"/>
              <a:t>vasculars</a:t>
            </a:r>
            <a:r>
              <a:rPr lang="es-ES_tradnl" dirty="0" smtClean="0"/>
              <a:t>: </a:t>
            </a:r>
            <a:r>
              <a:rPr lang="es-ES_tradnl" dirty="0" err="1" smtClean="0"/>
              <a:t>sobretot</a:t>
            </a:r>
            <a:r>
              <a:rPr lang="es-ES_tradnl" dirty="0" smtClean="0"/>
              <a:t> </a:t>
            </a:r>
            <a:r>
              <a:rPr lang="es-ES_tradnl" dirty="0" err="1" smtClean="0"/>
              <a:t>isquèmiques</a:t>
            </a:r>
            <a:r>
              <a:rPr lang="es-ES_tradnl" dirty="0" smtClean="0"/>
              <a:t>, </a:t>
            </a:r>
            <a:r>
              <a:rPr lang="es-ES_tradnl" dirty="0" err="1" smtClean="0"/>
              <a:t>nucli</a:t>
            </a:r>
            <a:r>
              <a:rPr lang="es-ES_tradnl" dirty="0" smtClean="0"/>
              <a:t> </a:t>
            </a:r>
            <a:r>
              <a:rPr lang="es-ES_tradnl" dirty="0" err="1" smtClean="0"/>
              <a:t>subtalàmic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Neoplàsies</a:t>
            </a:r>
            <a:r>
              <a:rPr lang="es-ES_tradnl" dirty="0" smtClean="0"/>
              <a:t> o </a:t>
            </a:r>
            <a:r>
              <a:rPr lang="es-ES_tradnl" dirty="0" err="1" smtClean="0"/>
              <a:t>sd</a:t>
            </a:r>
            <a:r>
              <a:rPr lang="es-ES_tradnl" dirty="0" smtClean="0"/>
              <a:t> </a:t>
            </a:r>
            <a:r>
              <a:rPr lang="es-ES_tradnl" dirty="0" err="1" smtClean="0"/>
              <a:t>paraneoplàsic</a:t>
            </a:r>
            <a:r>
              <a:rPr lang="es-ES_tradnl" dirty="0" smtClean="0"/>
              <a:t> (carcinoma </a:t>
            </a:r>
            <a:r>
              <a:rPr lang="es-ES_tradnl" dirty="0" err="1" smtClean="0"/>
              <a:t>microcític</a:t>
            </a:r>
            <a:r>
              <a:rPr lang="es-ES_tradnl" dirty="0" smtClean="0"/>
              <a:t> pulmonar- Ac anti-</a:t>
            </a:r>
            <a:r>
              <a:rPr lang="es-ES_tradnl" dirty="0" err="1" smtClean="0"/>
              <a:t>Hu</a:t>
            </a:r>
            <a:r>
              <a:rPr lang="es-ES_tradnl" dirty="0" smtClean="0"/>
              <a:t>)</a:t>
            </a:r>
          </a:p>
          <a:p>
            <a:r>
              <a:rPr lang="es-ES_tradnl" dirty="0" err="1" smtClean="0"/>
              <a:t>Infeccions</a:t>
            </a:r>
            <a:r>
              <a:rPr lang="es-ES_tradnl" dirty="0" smtClean="0"/>
              <a:t>: TBC, VIH, </a:t>
            </a:r>
            <a:r>
              <a:rPr lang="es-ES_tradnl" dirty="0" err="1" smtClean="0"/>
              <a:t>cisticercosi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Malalties</a:t>
            </a:r>
            <a:r>
              <a:rPr lang="es-ES_tradnl" dirty="0" smtClean="0"/>
              <a:t> </a:t>
            </a:r>
            <a:r>
              <a:rPr lang="es-ES_tradnl" dirty="0" err="1" smtClean="0"/>
              <a:t>autoimmunes</a:t>
            </a:r>
            <a:r>
              <a:rPr lang="es-ES_tradnl" dirty="0" smtClean="0"/>
              <a:t>: LES, </a:t>
            </a:r>
            <a:r>
              <a:rPr lang="es-ES_tradnl" dirty="0" err="1" smtClean="0"/>
              <a:t>postestreptocòcica</a:t>
            </a:r>
            <a:r>
              <a:rPr lang="es-ES_tradnl" dirty="0" smtClean="0"/>
              <a:t>, SAP. </a:t>
            </a:r>
          </a:p>
          <a:p>
            <a:r>
              <a:rPr lang="es-ES_tradnl" dirty="0" err="1" smtClean="0"/>
              <a:t>Fàrmacs</a:t>
            </a:r>
            <a:r>
              <a:rPr lang="es-ES_tradnl" dirty="0" smtClean="0"/>
              <a:t>: </a:t>
            </a:r>
            <a:r>
              <a:rPr lang="es-ES_tradnl" dirty="0" err="1" smtClean="0"/>
              <a:t>neurolèptics</a:t>
            </a:r>
            <a:r>
              <a:rPr lang="es-ES_tradnl" dirty="0" smtClean="0"/>
              <a:t>, ACO, </a:t>
            </a:r>
            <a:r>
              <a:rPr lang="es-ES_tradnl" dirty="0" err="1" smtClean="0"/>
              <a:t>fenitoïna</a:t>
            </a:r>
            <a:r>
              <a:rPr lang="es-ES_tradnl" dirty="0" smtClean="0"/>
              <a:t>, </a:t>
            </a:r>
            <a:r>
              <a:rPr lang="es-ES_tradnl" dirty="0" err="1" smtClean="0"/>
              <a:t>flumazenilo</a:t>
            </a:r>
            <a:r>
              <a:rPr lang="es-ES_tradnl" dirty="0" smtClean="0"/>
              <a:t>, </a:t>
            </a:r>
            <a:r>
              <a:rPr lang="es-ES_tradnl" dirty="0" err="1" smtClean="0"/>
              <a:t>levodopa</a:t>
            </a:r>
            <a:endParaRPr lang="es-ES_tradnl" dirty="0" smtClean="0"/>
          </a:p>
          <a:p>
            <a:r>
              <a:rPr lang="es-ES_tradnl" dirty="0" err="1" smtClean="0"/>
              <a:t>Tòxics</a:t>
            </a:r>
            <a:r>
              <a:rPr lang="es-ES_tradnl" dirty="0" smtClean="0"/>
              <a:t>: alcohol, </a:t>
            </a:r>
            <a:r>
              <a:rPr lang="es-ES_tradnl" dirty="0" err="1" smtClean="0"/>
              <a:t>cocaïna</a:t>
            </a:r>
            <a:r>
              <a:rPr lang="es-ES_tradnl" dirty="0" smtClean="0"/>
              <a:t>, </a:t>
            </a:r>
            <a:r>
              <a:rPr lang="es-ES_tradnl" dirty="0" err="1" smtClean="0"/>
              <a:t>amfetamines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Trastorns</a:t>
            </a:r>
            <a:r>
              <a:rPr lang="es-ES_tradnl" dirty="0" smtClean="0"/>
              <a:t> </a:t>
            </a:r>
            <a:r>
              <a:rPr lang="es-ES_tradnl" dirty="0" err="1" smtClean="0"/>
              <a:t>metabòlics</a:t>
            </a:r>
            <a:r>
              <a:rPr lang="es-ES_tradnl" dirty="0" smtClean="0"/>
              <a:t>: hipo-</a:t>
            </a:r>
            <a:r>
              <a:rPr lang="es-ES_tradnl" dirty="0" err="1" smtClean="0"/>
              <a:t>hiperglicèmia</a:t>
            </a:r>
            <a:r>
              <a:rPr lang="es-ES_tradnl" dirty="0" smtClean="0"/>
              <a:t>, </a:t>
            </a:r>
            <a:r>
              <a:rPr lang="es-ES_tradnl" dirty="0" err="1" smtClean="0"/>
              <a:t>hipoparatirodisme</a:t>
            </a:r>
            <a:r>
              <a:rPr lang="es-ES_tradnl" dirty="0" smtClean="0"/>
              <a:t>, </a:t>
            </a:r>
            <a:r>
              <a:rPr lang="es-ES_tradnl" dirty="0" err="1" smtClean="0"/>
              <a:t>malaltia</a:t>
            </a:r>
            <a:r>
              <a:rPr lang="es-ES_tradnl" dirty="0" smtClean="0"/>
              <a:t> Wilson. </a:t>
            </a:r>
          </a:p>
          <a:p>
            <a:endParaRPr lang="es-ES_tradnl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Diagnòstic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Història</a:t>
            </a:r>
            <a:r>
              <a:rPr lang="es-ES_tradnl" dirty="0" smtClean="0"/>
              <a:t> clínica: </a:t>
            </a:r>
            <a:r>
              <a:rPr lang="es-ES_tradnl" dirty="0" err="1" smtClean="0"/>
              <a:t>fàrmacs</a:t>
            </a:r>
            <a:r>
              <a:rPr lang="es-ES_tradnl" dirty="0" smtClean="0"/>
              <a:t>, FRCV, </a:t>
            </a:r>
            <a:r>
              <a:rPr lang="es-ES_tradnl" dirty="0" err="1" smtClean="0"/>
              <a:t>risc</a:t>
            </a:r>
            <a:r>
              <a:rPr lang="es-ES_tradnl" dirty="0" smtClean="0"/>
              <a:t> VIH, </a:t>
            </a:r>
            <a:r>
              <a:rPr lang="es-ES_tradnl" dirty="0" err="1" smtClean="0"/>
              <a:t>infeccions</a:t>
            </a:r>
            <a:r>
              <a:rPr lang="es-ES_tradnl" dirty="0" smtClean="0"/>
              <a:t> </a:t>
            </a:r>
            <a:r>
              <a:rPr lang="es-ES_tradnl" dirty="0" err="1" smtClean="0"/>
              <a:t>estreptocòciques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Neuroimatge</a:t>
            </a:r>
            <a:endParaRPr lang="es-ES_tradnl" dirty="0" smtClean="0"/>
          </a:p>
          <a:p>
            <a:r>
              <a:rPr lang="es-ES_tradnl" dirty="0" err="1" smtClean="0"/>
              <a:t>Diagnòstic</a:t>
            </a:r>
            <a:r>
              <a:rPr lang="es-ES_tradnl" dirty="0" smtClean="0"/>
              <a:t> diferencial: crisis </a:t>
            </a:r>
            <a:r>
              <a:rPr lang="es-ES_tradnl" dirty="0" err="1" smtClean="0"/>
              <a:t>parcials</a:t>
            </a:r>
            <a:r>
              <a:rPr lang="es-ES_tradnl" dirty="0" smtClean="0"/>
              <a:t> motores (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estereotipades</a:t>
            </a:r>
            <a:r>
              <a:rPr lang="es-ES_tradnl" dirty="0" smtClean="0"/>
              <a:t>, menor durada), </a:t>
            </a:r>
            <a:r>
              <a:rPr lang="es-ES_tradnl" dirty="0" err="1" smtClean="0"/>
              <a:t>mioclònies</a:t>
            </a:r>
            <a:r>
              <a:rPr lang="es-ES_tradnl" dirty="0" smtClean="0"/>
              <a:t> (</a:t>
            </a:r>
            <a:r>
              <a:rPr lang="es-ES_tradnl" dirty="0" err="1" smtClean="0"/>
              <a:t>contraccions</a:t>
            </a:r>
            <a:r>
              <a:rPr lang="es-ES_tradnl" dirty="0" smtClean="0"/>
              <a:t> </a:t>
            </a:r>
            <a:r>
              <a:rPr lang="es-ES_tradnl" dirty="0" err="1" smtClean="0"/>
              <a:t>musculars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ràpides</a:t>
            </a:r>
            <a:r>
              <a:rPr lang="es-ES_tradnl" dirty="0" smtClean="0"/>
              <a:t>, </a:t>
            </a:r>
            <a:r>
              <a:rPr lang="es-ES_tradnl" dirty="0" err="1" smtClean="0"/>
              <a:t>generalment</a:t>
            </a:r>
            <a:r>
              <a:rPr lang="es-ES_tradnl" dirty="0" smtClean="0"/>
              <a:t> </a:t>
            </a:r>
            <a:r>
              <a:rPr lang="es-ES_tradnl" dirty="0" err="1" smtClean="0"/>
              <a:t>bilaterals</a:t>
            </a:r>
            <a:r>
              <a:rPr lang="es-ES_tradnl" dirty="0" smtClean="0"/>
              <a:t>), </a:t>
            </a:r>
            <a:r>
              <a:rPr lang="es-ES_tradnl" dirty="0" err="1" smtClean="0"/>
              <a:t>asterixi</a:t>
            </a:r>
            <a:r>
              <a:rPr lang="es-ES_tradnl" dirty="0" smtClean="0"/>
              <a:t> (</a:t>
            </a:r>
            <a:r>
              <a:rPr lang="es-ES_tradnl" dirty="0" err="1" smtClean="0"/>
              <a:t>pèrdua</a:t>
            </a:r>
            <a:r>
              <a:rPr lang="es-ES_tradnl" dirty="0" smtClean="0"/>
              <a:t> de </a:t>
            </a:r>
            <a:r>
              <a:rPr lang="es-ES_tradnl" dirty="0" err="1" smtClean="0"/>
              <a:t>to</a:t>
            </a:r>
            <a:r>
              <a:rPr lang="es-ES_tradnl" dirty="0" smtClean="0"/>
              <a:t> súbita, </a:t>
            </a:r>
            <a:r>
              <a:rPr lang="es-ES_tradnl" dirty="0" err="1" smtClean="0"/>
              <a:t>només</a:t>
            </a:r>
            <a:r>
              <a:rPr lang="es-ES_tradnl" dirty="0" smtClean="0"/>
              <a:t> </a:t>
            </a:r>
            <a:r>
              <a:rPr lang="es-ES_tradnl" dirty="0" err="1" smtClean="0"/>
              <a:t>durant</a:t>
            </a:r>
            <a:r>
              <a:rPr lang="es-ES_tradnl" dirty="0" smtClean="0"/>
              <a:t> </a:t>
            </a:r>
            <a:r>
              <a:rPr lang="es-ES_tradnl" dirty="0" err="1" smtClean="0"/>
              <a:t>contracció</a:t>
            </a:r>
            <a:r>
              <a:rPr lang="es-ES_tradnl" dirty="0" smtClean="0"/>
              <a:t>).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err="1" smtClean="0"/>
              <a:t>Reacció</a:t>
            </a:r>
            <a:r>
              <a:rPr lang="es-ES_tradnl" dirty="0" smtClean="0"/>
              <a:t> </a:t>
            </a:r>
            <a:r>
              <a:rPr lang="es-ES_tradnl" dirty="0" err="1" smtClean="0"/>
              <a:t>idiosincràtica</a:t>
            </a:r>
            <a:r>
              <a:rPr lang="es-ES_tradnl" dirty="0" smtClean="0"/>
              <a:t> </a:t>
            </a:r>
            <a:r>
              <a:rPr lang="es-ES_tradnl" dirty="0" err="1" smtClean="0"/>
              <a:t>d’inici</a:t>
            </a:r>
            <a:r>
              <a:rPr lang="es-ES_tradnl" dirty="0" smtClean="0"/>
              <a:t> </a:t>
            </a:r>
            <a:r>
              <a:rPr lang="es-ES_tradnl" dirty="0" err="1" smtClean="0"/>
              <a:t>subagut</a:t>
            </a:r>
            <a:r>
              <a:rPr lang="es-ES_tradnl" dirty="0" smtClean="0"/>
              <a:t> 0.2-1% </a:t>
            </a:r>
            <a:r>
              <a:rPr lang="es-ES_tradnl" dirty="0" err="1" smtClean="0"/>
              <a:t>pacients</a:t>
            </a:r>
            <a:r>
              <a:rPr lang="es-ES_tradnl" dirty="0" smtClean="0"/>
              <a:t> </a:t>
            </a:r>
            <a:r>
              <a:rPr lang="es-ES_tradnl" dirty="0" err="1" smtClean="0"/>
              <a:t>tractats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neurolèptics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També en </a:t>
            </a:r>
            <a:r>
              <a:rPr lang="es-ES_tradnl" dirty="0" err="1" smtClean="0"/>
              <a:t>supressió</a:t>
            </a:r>
            <a:r>
              <a:rPr lang="es-ES_tradnl" dirty="0" smtClean="0"/>
              <a:t> brusca de </a:t>
            </a:r>
            <a:r>
              <a:rPr lang="es-ES_tradnl" dirty="0" err="1" smtClean="0"/>
              <a:t>tractament</a:t>
            </a:r>
            <a:r>
              <a:rPr lang="es-ES_tradnl" dirty="0" smtClean="0"/>
              <a:t> en </a:t>
            </a:r>
            <a:r>
              <a:rPr lang="es-ES_tradnl" dirty="0" err="1" smtClean="0"/>
              <a:t>pacients</a:t>
            </a:r>
            <a:r>
              <a:rPr lang="es-ES_tradnl" dirty="0" smtClean="0"/>
              <a:t> </a:t>
            </a:r>
            <a:r>
              <a:rPr lang="es-ES_tradnl" dirty="0" err="1" smtClean="0"/>
              <a:t>parkinsonians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Generalment</a:t>
            </a:r>
            <a:r>
              <a:rPr lang="es-ES_tradnl" dirty="0" smtClean="0"/>
              <a:t> </a:t>
            </a:r>
            <a:r>
              <a:rPr lang="es-ES_tradnl" dirty="0" err="1" smtClean="0"/>
              <a:t>primeres</a:t>
            </a:r>
            <a:r>
              <a:rPr lang="es-ES_tradnl" dirty="0" smtClean="0"/>
              <a:t> </a:t>
            </a:r>
            <a:r>
              <a:rPr lang="es-ES_tradnl" dirty="0" err="1" smtClean="0"/>
              <a:t>setmanes</a:t>
            </a:r>
            <a:r>
              <a:rPr lang="es-ES_tradnl" dirty="0" smtClean="0"/>
              <a:t> </a:t>
            </a:r>
            <a:r>
              <a:rPr lang="es-ES_tradnl" dirty="0" err="1" smtClean="0"/>
              <a:t>després</a:t>
            </a:r>
            <a:r>
              <a:rPr lang="es-ES_tradnl" dirty="0" smtClean="0"/>
              <a:t> </a:t>
            </a:r>
            <a:r>
              <a:rPr lang="es-ES_tradnl" dirty="0" err="1" smtClean="0"/>
              <a:t>d’haver</a:t>
            </a:r>
            <a:r>
              <a:rPr lang="es-ES_tradnl" dirty="0" smtClean="0"/>
              <a:t> </a:t>
            </a:r>
            <a:r>
              <a:rPr lang="es-ES_tradnl" dirty="0" err="1" smtClean="0"/>
              <a:t>iniciat</a:t>
            </a:r>
            <a:r>
              <a:rPr lang="es-ES_tradnl" dirty="0" smtClean="0"/>
              <a:t> el </a:t>
            </a:r>
            <a:r>
              <a:rPr lang="es-ES_tradnl" dirty="0" err="1" smtClean="0"/>
              <a:t>tractament</a:t>
            </a:r>
            <a:r>
              <a:rPr lang="es-ES_tradnl" dirty="0" smtClean="0"/>
              <a:t> o </a:t>
            </a:r>
            <a:r>
              <a:rPr lang="es-ES_tradnl" dirty="0" err="1" smtClean="0"/>
              <a:t>d’augment</a:t>
            </a:r>
            <a:r>
              <a:rPr lang="es-ES_tradnl" dirty="0" smtClean="0"/>
              <a:t> </a:t>
            </a:r>
            <a:r>
              <a:rPr lang="es-ES_tradnl" dirty="0" err="1" smtClean="0"/>
              <a:t>dosi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Risc</a:t>
            </a:r>
            <a:r>
              <a:rPr lang="es-ES_tradnl" dirty="0" smtClean="0"/>
              <a:t> </a:t>
            </a:r>
            <a:r>
              <a:rPr lang="es-ES_tradnl" dirty="0" err="1" smtClean="0"/>
              <a:t>incrementat</a:t>
            </a:r>
            <a:r>
              <a:rPr lang="es-ES_tradnl" dirty="0" smtClean="0"/>
              <a:t> si </a:t>
            </a:r>
            <a:r>
              <a:rPr lang="es-ES_tradnl" dirty="0" smtClean="0"/>
              <a:t>dosis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altes</a:t>
            </a:r>
            <a:r>
              <a:rPr lang="es-ES_tradnl" dirty="0" smtClean="0"/>
              <a:t>, </a:t>
            </a:r>
            <a:r>
              <a:rPr lang="es-ES_tradnl" dirty="0" err="1" smtClean="0"/>
              <a:t>escalat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ràpid</a:t>
            </a:r>
            <a:r>
              <a:rPr lang="es-ES_tradnl" dirty="0" smtClean="0"/>
              <a:t>, </a:t>
            </a:r>
            <a:r>
              <a:rPr lang="es-ES_tradnl" dirty="0" err="1" smtClean="0"/>
              <a:t>administració</a:t>
            </a:r>
            <a:r>
              <a:rPr lang="es-ES_tradnl" dirty="0" smtClean="0"/>
              <a:t> parenteral, </a:t>
            </a:r>
            <a:r>
              <a:rPr lang="es-ES_tradnl" dirty="0" err="1" smtClean="0"/>
              <a:t>deshidratació</a:t>
            </a:r>
            <a:r>
              <a:rPr lang="es-ES_tradnl" dirty="0" smtClean="0"/>
              <a:t> (o </a:t>
            </a:r>
            <a:r>
              <a:rPr lang="es-ES_tradnl" dirty="0" err="1" smtClean="0"/>
              <a:t>complicació</a:t>
            </a:r>
            <a:r>
              <a:rPr lang="es-ES_tradnl" dirty="0" smtClean="0"/>
              <a:t>).</a:t>
            </a:r>
          </a:p>
          <a:p>
            <a:r>
              <a:rPr lang="es-ES_tradnl" dirty="0" err="1" smtClean="0"/>
              <a:t>Possibles</a:t>
            </a:r>
            <a:r>
              <a:rPr lang="es-ES_tradnl" dirty="0" smtClean="0"/>
              <a:t> </a:t>
            </a:r>
            <a:r>
              <a:rPr lang="es-ES_tradnl" dirty="0" err="1" smtClean="0"/>
              <a:t>factors</a:t>
            </a:r>
            <a:r>
              <a:rPr lang="es-ES_tradnl" dirty="0" smtClean="0"/>
              <a:t> de </a:t>
            </a:r>
            <a:r>
              <a:rPr lang="es-ES_tradnl" dirty="0" err="1" smtClean="0"/>
              <a:t>risc</a:t>
            </a:r>
            <a:r>
              <a:rPr lang="es-ES_tradnl" dirty="0" smtClean="0"/>
              <a:t>: </a:t>
            </a:r>
            <a:r>
              <a:rPr lang="es-ES_tradnl" dirty="0" err="1" smtClean="0"/>
              <a:t>preparats</a:t>
            </a:r>
            <a:r>
              <a:rPr lang="es-ES_tradnl" dirty="0" smtClean="0"/>
              <a:t> </a:t>
            </a:r>
            <a:r>
              <a:rPr lang="es-ES_tradnl" dirty="0" err="1" smtClean="0"/>
              <a:t>depot</a:t>
            </a:r>
            <a:r>
              <a:rPr lang="es-ES_tradnl" dirty="0" smtClean="0"/>
              <a:t>, </a:t>
            </a:r>
            <a:r>
              <a:rPr lang="es-ES_tradnl" dirty="0" err="1" smtClean="0"/>
              <a:t>associació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liti</a:t>
            </a:r>
            <a:r>
              <a:rPr lang="es-ES_tradnl" dirty="0" smtClean="0"/>
              <a:t>, </a:t>
            </a:r>
            <a:r>
              <a:rPr lang="es-ES_tradnl" dirty="0" err="1" smtClean="0"/>
              <a:t>malalties</a:t>
            </a:r>
            <a:r>
              <a:rPr lang="es-ES_tradnl" dirty="0" smtClean="0"/>
              <a:t> </a:t>
            </a:r>
            <a:r>
              <a:rPr lang="es-ES_tradnl" dirty="0" err="1" smtClean="0"/>
              <a:t>intercurrents</a:t>
            </a:r>
            <a:r>
              <a:rPr lang="es-ES_tradnl" dirty="0" smtClean="0"/>
              <a:t>. </a:t>
            </a:r>
            <a:endParaRPr lang="es-ES_tradnl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Tractament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Causa </a:t>
            </a:r>
            <a:r>
              <a:rPr lang="es-ES_tradnl" dirty="0" err="1" smtClean="0"/>
              <a:t>subjacent</a:t>
            </a:r>
            <a:endParaRPr lang="es-ES_tradnl" dirty="0" smtClean="0"/>
          </a:p>
          <a:p>
            <a:r>
              <a:rPr lang="es-ES_tradnl" dirty="0" err="1" smtClean="0"/>
              <a:t>Simptomàtic</a:t>
            </a:r>
            <a:r>
              <a:rPr lang="es-ES_tradnl" dirty="0" smtClean="0"/>
              <a:t>: </a:t>
            </a:r>
            <a:r>
              <a:rPr lang="es-ES_tradnl" dirty="0" err="1" smtClean="0"/>
              <a:t>bloquejants</a:t>
            </a:r>
            <a:r>
              <a:rPr lang="es-ES_tradnl" dirty="0" smtClean="0"/>
              <a:t> </a:t>
            </a:r>
            <a:r>
              <a:rPr lang="es-ES_tradnl" dirty="0" err="1" smtClean="0"/>
              <a:t>receptors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 D2 (</a:t>
            </a:r>
            <a:r>
              <a:rPr lang="es-ES_tradnl" dirty="0" err="1" smtClean="0"/>
              <a:t>haloperidol</a:t>
            </a:r>
            <a:r>
              <a:rPr lang="es-ES_tradnl" dirty="0" smtClean="0"/>
              <a:t>, </a:t>
            </a:r>
            <a:r>
              <a:rPr lang="es-ES_tradnl" dirty="0" err="1" smtClean="0"/>
              <a:t>risperidona</a:t>
            </a:r>
            <a:r>
              <a:rPr lang="es-ES_tradnl" dirty="0" smtClean="0"/>
              <a:t>, </a:t>
            </a:r>
            <a:r>
              <a:rPr lang="es-ES_tradnl" dirty="0" err="1" smtClean="0"/>
              <a:t>quetiapina</a:t>
            </a:r>
            <a:r>
              <a:rPr lang="es-ES_tradnl" dirty="0" smtClean="0"/>
              <a:t>, </a:t>
            </a:r>
            <a:r>
              <a:rPr lang="es-ES_tradnl" dirty="0" err="1" smtClean="0"/>
              <a:t>olanzapina</a:t>
            </a:r>
            <a:r>
              <a:rPr lang="es-ES_tradnl" dirty="0" smtClean="0"/>
              <a:t>, </a:t>
            </a:r>
            <a:r>
              <a:rPr lang="es-ES_tradnl" dirty="0" err="1" smtClean="0"/>
              <a:t>clozapina</a:t>
            </a:r>
            <a:r>
              <a:rPr lang="es-ES_tradnl" dirty="0" smtClean="0"/>
              <a:t>), </a:t>
            </a:r>
            <a:r>
              <a:rPr lang="es-ES_tradnl" dirty="0" err="1" smtClean="0"/>
              <a:t>deplectors</a:t>
            </a:r>
            <a:r>
              <a:rPr lang="es-ES_tradnl" dirty="0" smtClean="0"/>
              <a:t> dopamina (</a:t>
            </a:r>
            <a:r>
              <a:rPr lang="es-ES_tradnl" dirty="0" err="1" smtClean="0"/>
              <a:t>tetrabenzina</a:t>
            </a:r>
            <a:r>
              <a:rPr lang="es-ES_tradnl" dirty="0" smtClean="0"/>
              <a:t>), </a:t>
            </a:r>
            <a:r>
              <a:rPr lang="es-ES_tradnl" dirty="0" err="1" smtClean="0"/>
              <a:t>antiepilèptics</a:t>
            </a:r>
            <a:r>
              <a:rPr lang="es-ES_tradnl" dirty="0" smtClean="0"/>
              <a:t> (</a:t>
            </a:r>
            <a:r>
              <a:rPr lang="es-ES_tradnl" dirty="0" err="1" smtClean="0"/>
              <a:t>gabapentina</a:t>
            </a:r>
            <a:r>
              <a:rPr lang="es-ES_tradnl" dirty="0" smtClean="0"/>
              <a:t>, </a:t>
            </a:r>
            <a:r>
              <a:rPr lang="es-ES_tradnl" dirty="0" err="1" smtClean="0"/>
              <a:t>valproat</a:t>
            </a:r>
            <a:r>
              <a:rPr lang="es-ES_tradnl" dirty="0" smtClean="0"/>
              <a:t>).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Parkinsonisme</a:t>
            </a:r>
            <a:r>
              <a:rPr lang="es-ES_tradnl" dirty="0" smtClean="0"/>
              <a:t> </a:t>
            </a:r>
            <a:r>
              <a:rPr lang="es-ES_tradnl" dirty="0" err="1" smtClean="0"/>
              <a:t>agut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endParaRPr lang="es-ES_tradnl" dirty="0" smtClean="0"/>
          </a:p>
          <a:p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infreqüent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Causes: </a:t>
            </a:r>
          </a:p>
          <a:p>
            <a:pPr>
              <a:buFontTx/>
              <a:buChar char="-"/>
            </a:pPr>
            <a:r>
              <a:rPr lang="es-ES_tradnl" b="1" dirty="0" err="1" smtClean="0"/>
              <a:t>Infeccions</a:t>
            </a:r>
            <a:r>
              <a:rPr lang="es-ES_tradnl" b="1" dirty="0" smtClean="0"/>
              <a:t>: </a:t>
            </a:r>
            <a:r>
              <a:rPr lang="es-ES_tradnl" dirty="0" err="1" smtClean="0"/>
              <a:t>Mycoplasma</a:t>
            </a:r>
            <a:endParaRPr lang="es-ES_tradnl" dirty="0" smtClean="0"/>
          </a:p>
          <a:p>
            <a:pPr>
              <a:buFontTx/>
              <a:buChar char="-"/>
            </a:pPr>
            <a:r>
              <a:rPr lang="es-ES_tradnl" b="1" dirty="0" err="1" smtClean="0"/>
              <a:t>Fàrmacs</a:t>
            </a:r>
            <a:r>
              <a:rPr lang="es-ES_tradnl" b="1" dirty="0" smtClean="0"/>
              <a:t>: </a:t>
            </a:r>
            <a:r>
              <a:rPr lang="es-ES_tradnl" dirty="0" err="1" smtClean="0"/>
              <a:t>anfotericina</a:t>
            </a:r>
            <a:r>
              <a:rPr lang="es-ES_tradnl" dirty="0" smtClean="0"/>
              <a:t> B1</a:t>
            </a:r>
          </a:p>
          <a:p>
            <a:pPr>
              <a:buFontTx/>
              <a:buChar char="-"/>
            </a:pPr>
            <a:r>
              <a:rPr lang="es-ES_tradnl" b="1" dirty="0" err="1" smtClean="0"/>
              <a:t>Trastorns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metabòlics</a:t>
            </a:r>
            <a:r>
              <a:rPr lang="es-ES_tradnl" b="1" dirty="0" smtClean="0"/>
              <a:t>: </a:t>
            </a:r>
            <a:r>
              <a:rPr lang="es-ES_tradnl" dirty="0" err="1" smtClean="0"/>
              <a:t>mielinolisi</a:t>
            </a:r>
            <a:r>
              <a:rPr lang="es-ES_tradnl" dirty="0" smtClean="0"/>
              <a:t> central </a:t>
            </a:r>
            <a:r>
              <a:rPr lang="es-ES_tradnl" dirty="0" err="1" smtClean="0"/>
              <a:t>pontina</a:t>
            </a:r>
            <a:r>
              <a:rPr lang="es-ES_tradnl" dirty="0" smtClean="0"/>
              <a:t> o </a:t>
            </a:r>
            <a:r>
              <a:rPr lang="es-ES_tradnl" dirty="0" err="1" smtClean="0"/>
              <a:t>extrapontina</a:t>
            </a:r>
            <a:r>
              <a:rPr lang="es-ES_tradnl" dirty="0" smtClean="0"/>
              <a:t>. </a:t>
            </a:r>
          </a:p>
          <a:p>
            <a:pPr>
              <a:buFontTx/>
              <a:buChar char="-"/>
            </a:pPr>
            <a:r>
              <a:rPr lang="es-ES_tradnl" b="1" dirty="0" err="1" smtClean="0"/>
              <a:t>Tòxics</a:t>
            </a:r>
            <a:r>
              <a:rPr lang="es-ES_tradnl" b="1" dirty="0" smtClean="0"/>
              <a:t>: </a:t>
            </a:r>
            <a:r>
              <a:rPr lang="es-ES_tradnl" dirty="0" smtClean="0"/>
              <a:t>alcohol </a:t>
            </a:r>
            <a:r>
              <a:rPr lang="es-ES_tradnl" dirty="0" err="1" smtClean="0"/>
              <a:t>metílic</a:t>
            </a:r>
            <a:r>
              <a:rPr lang="es-ES_tradnl" dirty="0" smtClean="0"/>
              <a:t>, </a:t>
            </a:r>
            <a:r>
              <a:rPr lang="es-ES_tradnl" dirty="0" err="1" smtClean="0"/>
              <a:t>cianur</a:t>
            </a:r>
            <a:r>
              <a:rPr lang="es-ES_tradnl" dirty="0" smtClean="0"/>
              <a:t>, MPTP, </a:t>
            </a:r>
            <a:r>
              <a:rPr lang="es-ES_tradnl" dirty="0" err="1" smtClean="0"/>
              <a:t>herbicides</a:t>
            </a:r>
            <a:r>
              <a:rPr lang="es-ES_tradnl" dirty="0" smtClean="0"/>
              <a:t>, </a:t>
            </a:r>
            <a:r>
              <a:rPr lang="es-ES_tradnl" dirty="0" err="1" smtClean="0"/>
              <a:t>heroïna</a:t>
            </a:r>
            <a:r>
              <a:rPr lang="es-ES_tradnl" dirty="0" smtClean="0"/>
              <a:t>, </a:t>
            </a:r>
            <a:r>
              <a:rPr lang="es-ES_tradnl" dirty="0" err="1" smtClean="0"/>
              <a:t>manganés</a:t>
            </a:r>
            <a:r>
              <a:rPr lang="es-ES_tradnl" dirty="0" smtClean="0"/>
              <a:t>, CO. </a:t>
            </a:r>
          </a:p>
          <a:p>
            <a:pPr>
              <a:buFontTx/>
              <a:buChar char="-"/>
            </a:pPr>
            <a:r>
              <a:rPr lang="es-ES_tradnl" b="1" dirty="0" smtClean="0"/>
              <a:t>Encefalitis </a:t>
            </a:r>
            <a:r>
              <a:rPr lang="es-ES_tradnl" b="1" dirty="0" err="1" smtClean="0"/>
              <a:t>letàrgica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Fisiopatologia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 err="1" smtClean="0"/>
              <a:t>Mecanisme</a:t>
            </a:r>
            <a:r>
              <a:rPr lang="es-ES_tradnl" b="1" dirty="0" smtClean="0"/>
              <a:t> central</a:t>
            </a:r>
            <a:r>
              <a:rPr lang="es-ES_tradnl" dirty="0" smtClean="0"/>
              <a:t>: </a:t>
            </a:r>
            <a:r>
              <a:rPr lang="es-ES_tradnl" dirty="0" err="1" smtClean="0"/>
              <a:t>bloqueig</a:t>
            </a:r>
            <a:r>
              <a:rPr lang="es-ES_tradnl" dirty="0" smtClean="0"/>
              <a:t> de </a:t>
            </a:r>
            <a:r>
              <a:rPr lang="es-ES_tradnl" dirty="0" err="1" smtClean="0"/>
              <a:t>receptors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 </a:t>
            </a:r>
            <a:r>
              <a:rPr lang="es-ES_tradnl" dirty="0" err="1" smtClean="0"/>
              <a:t>estriatals</a:t>
            </a:r>
            <a:r>
              <a:rPr lang="es-ES_tradnl" dirty="0" smtClean="0"/>
              <a:t> i </a:t>
            </a:r>
            <a:r>
              <a:rPr lang="es-ES_tradnl" dirty="0" err="1" smtClean="0"/>
              <a:t>hipotalàmics</a:t>
            </a:r>
            <a:endParaRPr lang="es-ES_tradnl" dirty="0" smtClean="0"/>
          </a:p>
          <a:p>
            <a:r>
              <a:rPr lang="es-ES_tradnl" b="1" dirty="0" err="1" smtClean="0"/>
              <a:t>Mecanisme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perifèric</a:t>
            </a:r>
            <a:r>
              <a:rPr lang="es-ES_tradnl" b="1" dirty="0" smtClean="0"/>
              <a:t>: </a:t>
            </a:r>
            <a:r>
              <a:rPr lang="es-ES_tradnl" dirty="0" err="1" smtClean="0"/>
              <a:t>efecte</a:t>
            </a:r>
            <a:r>
              <a:rPr lang="es-ES_tradnl" dirty="0" smtClean="0"/>
              <a:t> </a:t>
            </a:r>
            <a:r>
              <a:rPr lang="es-ES_tradnl" dirty="0" err="1" smtClean="0"/>
              <a:t>primari</a:t>
            </a:r>
            <a:r>
              <a:rPr lang="es-ES_tradnl" dirty="0" smtClean="0"/>
              <a:t> en sistema muscular </a:t>
            </a:r>
            <a:r>
              <a:rPr lang="es-ES_tradnl" dirty="0" err="1" smtClean="0"/>
              <a:t>perifèric</a:t>
            </a:r>
            <a:r>
              <a:rPr lang="es-ES_tradnl" dirty="0" smtClean="0"/>
              <a:t>, per </a:t>
            </a:r>
            <a:r>
              <a:rPr lang="es-ES_tradnl" dirty="0" err="1" smtClean="0"/>
              <a:t>canvis</a:t>
            </a:r>
            <a:r>
              <a:rPr lang="es-ES_tradnl" dirty="0" smtClean="0"/>
              <a:t> en </a:t>
            </a:r>
            <a:r>
              <a:rPr lang="es-ES_tradnl" dirty="0" err="1" smtClean="0"/>
              <a:t>funció</a:t>
            </a:r>
            <a:r>
              <a:rPr lang="es-ES_tradnl" dirty="0" smtClean="0"/>
              <a:t> mitocondrial (</a:t>
            </a:r>
            <a:r>
              <a:rPr lang="es-ES_tradnl" dirty="0" err="1" smtClean="0"/>
              <a:t>alteració</a:t>
            </a:r>
            <a:r>
              <a:rPr lang="es-ES_tradnl" dirty="0" smtClean="0"/>
              <a:t> </a:t>
            </a:r>
            <a:r>
              <a:rPr lang="es-ES_tradnl" dirty="0" smtClean="0"/>
              <a:t>de la membrana del </a:t>
            </a:r>
            <a:r>
              <a:rPr lang="es-ES_tradnl" dirty="0" err="1" smtClean="0"/>
              <a:t>reticle</a:t>
            </a:r>
            <a:r>
              <a:rPr lang="es-ES_tradnl" dirty="0" smtClean="0"/>
              <a:t> </a:t>
            </a:r>
            <a:r>
              <a:rPr lang="es-ES_tradnl" dirty="0" err="1" smtClean="0"/>
              <a:t>sarcoplàsmic</a:t>
            </a:r>
            <a:r>
              <a:rPr lang="es-ES_tradnl" dirty="0" smtClean="0"/>
              <a:t> i </a:t>
            </a:r>
            <a:r>
              <a:rPr lang="es-ES_tradnl" dirty="0" err="1" smtClean="0"/>
              <a:t>bloqueig</a:t>
            </a:r>
            <a:r>
              <a:rPr lang="es-ES_tradnl" dirty="0" smtClean="0"/>
              <a:t> del </a:t>
            </a:r>
            <a:r>
              <a:rPr lang="es-ES_tradnl" dirty="0" err="1" smtClean="0"/>
              <a:t>calci</a:t>
            </a:r>
            <a:r>
              <a:rPr lang="es-ES_tradnl" dirty="0" smtClean="0"/>
              <a:t> </a:t>
            </a:r>
            <a:r>
              <a:rPr lang="es-ES_tradnl" dirty="0" err="1" smtClean="0"/>
              <a:t>intracel·lular</a:t>
            </a:r>
            <a:r>
              <a:rPr lang="es-ES_tradnl" dirty="0" smtClean="0"/>
              <a:t>).</a:t>
            </a:r>
          </a:p>
          <a:p>
            <a:r>
              <a:rPr lang="es-ES_tradnl" b="1" dirty="0" err="1" smtClean="0"/>
              <a:t>Alteració</a:t>
            </a:r>
            <a:r>
              <a:rPr lang="es-ES_tradnl" b="1" dirty="0" smtClean="0"/>
              <a:t> </a:t>
            </a:r>
            <a:r>
              <a:rPr lang="es-ES_tradnl" b="1" dirty="0" err="1" smtClean="0"/>
              <a:t>modulació</a:t>
            </a:r>
            <a:r>
              <a:rPr lang="es-ES_tradnl" b="1" dirty="0" smtClean="0"/>
              <a:t> SN </a:t>
            </a:r>
            <a:r>
              <a:rPr lang="es-ES_tradnl" b="1" dirty="0" err="1" smtClean="0"/>
              <a:t>Simpàtic</a:t>
            </a:r>
            <a:r>
              <a:rPr lang="es-ES_tradnl" b="1" dirty="0" smtClean="0"/>
              <a:t> </a:t>
            </a:r>
          </a:p>
          <a:p>
            <a:r>
              <a:rPr lang="es-ES_tradnl" b="1" dirty="0" err="1" smtClean="0"/>
              <a:t>Predisposició</a:t>
            </a:r>
            <a:r>
              <a:rPr lang="es-ES_tradnl" b="1" dirty="0" smtClean="0"/>
              <a:t> </a:t>
            </a:r>
            <a:r>
              <a:rPr lang="es-ES_tradnl" b="1" dirty="0" err="1" smtClean="0"/>
              <a:t>genètica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Clínica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Hipertèrmia</a:t>
            </a:r>
            <a:endParaRPr lang="es-ES_tradnl" dirty="0" smtClean="0"/>
          </a:p>
          <a:p>
            <a:r>
              <a:rPr lang="es-ES_tradnl" dirty="0" err="1" smtClean="0"/>
              <a:t>Rigidesa</a:t>
            </a:r>
            <a:r>
              <a:rPr lang="es-ES_tradnl" dirty="0" smtClean="0"/>
              <a:t> extrema</a:t>
            </a:r>
          </a:p>
          <a:p>
            <a:r>
              <a:rPr lang="es-ES_tradnl" dirty="0" err="1" smtClean="0"/>
              <a:t>Alteració</a:t>
            </a:r>
            <a:r>
              <a:rPr lang="es-ES_tradnl" dirty="0" smtClean="0"/>
              <a:t> del </a:t>
            </a:r>
            <a:r>
              <a:rPr lang="es-ES_tradnl" dirty="0" err="1" smtClean="0"/>
              <a:t>nivell</a:t>
            </a:r>
            <a:r>
              <a:rPr lang="es-ES_tradnl" dirty="0" smtClean="0"/>
              <a:t> de </a:t>
            </a:r>
            <a:r>
              <a:rPr lang="es-ES_tradnl" dirty="0" err="1" smtClean="0"/>
              <a:t>consciència</a:t>
            </a:r>
            <a:endParaRPr lang="es-ES_tradnl" dirty="0" smtClean="0"/>
          </a:p>
          <a:p>
            <a:r>
              <a:rPr lang="es-ES_tradnl" dirty="0" err="1" smtClean="0"/>
              <a:t>Disautonomia</a:t>
            </a:r>
            <a:r>
              <a:rPr lang="es-ES_tradnl" dirty="0" smtClean="0"/>
              <a:t> (</a:t>
            </a:r>
            <a:r>
              <a:rPr lang="es-ES_tradnl" dirty="0" err="1" smtClean="0"/>
              <a:t>hiperhidrosi</a:t>
            </a:r>
            <a:r>
              <a:rPr lang="es-ES_tradnl" dirty="0" smtClean="0"/>
              <a:t>, </a:t>
            </a:r>
            <a:r>
              <a:rPr lang="es-ES_tradnl" dirty="0" err="1" smtClean="0"/>
              <a:t>hiperTA</a:t>
            </a:r>
            <a:r>
              <a:rPr lang="es-ES_tradnl" dirty="0" smtClean="0"/>
              <a:t>, </a:t>
            </a:r>
            <a:r>
              <a:rPr lang="es-ES_tradnl" dirty="0" err="1" smtClean="0"/>
              <a:t>taquicàrdia</a:t>
            </a:r>
            <a:r>
              <a:rPr lang="es-ES_tradnl" dirty="0" smtClean="0"/>
              <a:t>)</a:t>
            </a:r>
          </a:p>
          <a:p>
            <a:endParaRPr lang="es-ES_tradnl" dirty="0" smtClean="0"/>
          </a:p>
          <a:p>
            <a:r>
              <a:rPr lang="es-ES_tradnl" dirty="0" smtClean="0"/>
              <a:t>Si </a:t>
            </a:r>
            <a:r>
              <a:rPr lang="es-ES_tradnl" dirty="0" smtClean="0"/>
              <a:t>el </a:t>
            </a:r>
            <a:r>
              <a:rPr lang="es-ES_tradnl" dirty="0" err="1" smtClean="0"/>
              <a:t>quadre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inicial, la clínica </a:t>
            </a:r>
            <a:r>
              <a:rPr lang="es-ES_tradnl" dirty="0" err="1" smtClean="0"/>
              <a:t>pot</a:t>
            </a:r>
            <a:r>
              <a:rPr lang="es-ES_tradnl" dirty="0" smtClean="0"/>
              <a:t> ser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lleu</a:t>
            </a:r>
            <a:r>
              <a:rPr lang="es-ES_tradnl" dirty="0" smtClean="0"/>
              <a:t> i </a:t>
            </a:r>
            <a:r>
              <a:rPr lang="es-ES_tradnl" dirty="0" err="1" smtClean="0"/>
              <a:t>incomplerta</a:t>
            </a:r>
            <a:r>
              <a:rPr lang="es-ES_tradnl" dirty="0" smtClean="0"/>
              <a:t>. </a:t>
            </a:r>
            <a:endParaRPr lang="es-ES_tradnl" dirty="0" smtClean="0"/>
          </a:p>
          <a:p>
            <a:r>
              <a:rPr lang="es-ES_tradnl" dirty="0" smtClean="0"/>
              <a:t>Considerar </a:t>
            </a:r>
            <a:r>
              <a:rPr lang="es-ES_tradnl" dirty="0" err="1" smtClean="0"/>
              <a:t>diagnòstic</a:t>
            </a:r>
            <a:r>
              <a:rPr lang="es-ES_tradnl" dirty="0" smtClean="0"/>
              <a:t> si </a:t>
            </a:r>
            <a:r>
              <a:rPr lang="es-ES_tradnl" dirty="0" err="1" smtClean="0"/>
              <a:t>almenys</a:t>
            </a:r>
            <a:r>
              <a:rPr lang="es-ES_tradnl" dirty="0" smtClean="0"/>
              <a:t> 2/4.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Anàlisi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err="1" smtClean="0"/>
              <a:t>Elevació</a:t>
            </a:r>
            <a:r>
              <a:rPr lang="es-ES_tradnl" dirty="0" smtClean="0"/>
              <a:t> CK: </a:t>
            </a:r>
            <a:r>
              <a:rPr lang="es-ES_tradnl" dirty="0" err="1" smtClean="0"/>
              <a:t>generalment</a:t>
            </a:r>
            <a:r>
              <a:rPr lang="es-ES_tradnl" dirty="0" smtClean="0"/>
              <a:t> &gt;1000 IU/L. Poden ser </a:t>
            </a:r>
            <a:r>
              <a:rPr lang="es-ES_tradnl" dirty="0" err="1" smtClean="0"/>
              <a:t>normals</a:t>
            </a:r>
            <a:r>
              <a:rPr lang="es-ES_tradnl" dirty="0" smtClean="0"/>
              <a:t> si no </a:t>
            </a:r>
            <a:r>
              <a:rPr lang="es-ES_tradnl" dirty="0" err="1" smtClean="0"/>
              <a:t>hi</a:t>
            </a:r>
            <a:r>
              <a:rPr lang="es-ES_tradnl" dirty="0" smtClean="0"/>
              <a:t> ha clara </a:t>
            </a:r>
            <a:r>
              <a:rPr lang="es-ES_tradnl" dirty="0" err="1" smtClean="0"/>
              <a:t>rigidesa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Leucocitosi</a:t>
            </a:r>
            <a:endParaRPr lang="es-ES_tradnl" dirty="0" smtClean="0"/>
          </a:p>
          <a:p>
            <a:r>
              <a:rPr lang="es-ES_tradnl" dirty="0" err="1" smtClean="0"/>
              <a:t>Lleus</a:t>
            </a:r>
            <a:r>
              <a:rPr lang="es-ES_tradnl" dirty="0" smtClean="0"/>
              <a:t> </a:t>
            </a:r>
            <a:r>
              <a:rPr lang="es-ES_tradnl" dirty="0" err="1" smtClean="0"/>
              <a:t>elevacions</a:t>
            </a:r>
            <a:r>
              <a:rPr lang="es-ES_tradnl" dirty="0" smtClean="0"/>
              <a:t> LDH, FA, </a:t>
            </a:r>
            <a:r>
              <a:rPr lang="es-ES_tradnl" dirty="0" err="1" smtClean="0"/>
              <a:t>transaminases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I.renal</a:t>
            </a:r>
            <a:r>
              <a:rPr lang="es-ES_tradnl" dirty="0" smtClean="0"/>
              <a:t> per </a:t>
            </a:r>
            <a:r>
              <a:rPr lang="es-ES_tradnl" dirty="0" err="1" smtClean="0"/>
              <a:t>rabdomiolisi</a:t>
            </a:r>
            <a:endParaRPr lang="es-ES_tradnl" dirty="0" smtClean="0"/>
          </a:p>
          <a:p>
            <a:r>
              <a:rPr lang="es-ES_tradnl" dirty="0" err="1" smtClean="0"/>
              <a:t>Alteracions</a:t>
            </a:r>
            <a:r>
              <a:rPr lang="es-ES_tradnl" dirty="0" smtClean="0"/>
              <a:t> </a:t>
            </a:r>
            <a:r>
              <a:rPr lang="es-ES_tradnl" dirty="0" err="1" smtClean="0"/>
              <a:t>hidroelectrolítiques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Diagnòstic</a:t>
            </a:r>
            <a:r>
              <a:rPr lang="es-ES_tradnl" dirty="0" smtClean="0"/>
              <a:t> diferencial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Meningoencefalitis</a:t>
            </a:r>
            <a:endParaRPr lang="es-ES_tradnl" dirty="0" smtClean="0"/>
          </a:p>
          <a:p>
            <a:r>
              <a:rPr lang="es-ES_tradnl" dirty="0" err="1" smtClean="0"/>
              <a:t>Hipertèrmia</a:t>
            </a:r>
            <a:r>
              <a:rPr lang="es-ES_tradnl" dirty="0" smtClean="0"/>
              <a:t> maligna</a:t>
            </a:r>
          </a:p>
          <a:p>
            <a:r>
              <a:rPr lang="es-ES_tradnl" dirty="0" err="1" smtClean="0"/>
              <a:t>Sd</a:t>
            </a:r>
            <a:r>
              <a:rPr lang="es-ES_tradnl" dirty="0" smtClean="0"/>
              <a:t> </a:t>
            </a:r>
            <a:r>
              <a:rPr lang="es-ES_tradnl" dirty="0" err="1" smtClean="0"/>
              <a:t>anticolinèrgica</a:t>
            </a:r>
            <a:endParaRPr lang="es-ES_tradnl" dirty="0" smtClean="0"/>
          </a:p>
          <a:p>
            <a:r>
              <a:rPr lang="es-ES_tradnl" dirty="0" err="1" smtClean="0"/>
              <a:t>Sd</a:t>
            </a:r>
            <a:r>
              <a:rPr lang="es-ES_tradnl" dirty="0" smtClean="0"/>
              <a:t> </a:t>
            </a:r>
            <a:r>
              <a:rPr lang="es-ES_tradnl" dirty="0" err="1" smtClean="0"/>
              <a:t>serotoninèrgica</a:t>
            </a:r>
            <a:endParaRPr lang="es-ES_tradnl" dirty="0" smtClean="0"/>
          </a:p>
          <a:p>
            <a:r>
              <a:rPr lang="es-ES_tradnl" dirty="0" smtClean="0"/>
              <a:t>Catatonia</a:t>
            </a:r>
          </a:p>
          <a:p>
            <a:r>
              <a:rPr lang="es-ES_tradnl" dirty="0" err="1" smtClean="0"/>
              <a:t>Cop</a:t>
            </a:r>
            <a:r>
              <a:rPr lang="es-ES_tradnl" dirty="0" smtClean="0"/>
              <a:t> de calor</a:t>
            </a:r>
          </a:p>
          <a:p>
            <a:r>
              <a:rPr lang="es-ES_tradnl" dirty="0" err="1" smtClean="0"/>
              <a:t>Tirotoxicosi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Tractament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Suspendre</a:t>
            </a:r>
            <a:r>
              <a:rPr lang="es-ES_tradnl" dirty="0" smtClean="0"/>
              <a:t> </a:t>
            </a:r>
            <a:r>
              <a:rPr lang="es-ES_tradnl" dirty="0" err="1" smtClean="0"/>
              <a:t>fàrmac</a:t>
            </a:r>
            <a:r>
              <a:rPr lang="es-ES_tradnl" dirty="0" smtClean="0"/>
              <a:t> </a:t>
            </a:r>
            <a:r>
              <a:rPr lang="es-ES_tradnl" dirty="0" err="1" smtClean="0"/>
              <a:t>precipitant</a:t>
            </a:r>
            <a:endParaRPr lang="es-ES_tradnl" dirty="0" smtClean="0"/>
          </a:p>
          <a:p>
            <a:r>
              <a:rPr lang="es-ES_tradnl" dirty="0" err="1" smtClean="0"/>
              <a:t>Suport</a:t>
            </a:r>
            <a:r>
              <a:rPr lang="es-ES_tradnl" dirty="0" smtClean="0"/>
              <a:t> vital</a:t>
            </a:r>
          </a:p>
          <a:p>
            <a:r>
              <a:rPr lang="es-ES_tradnl" dirty="0" err="1" smtClean="0"/>
              <a:t>Fàrmacs</a:t>
            </a:r>
            <a:r>
              <a:rPr lang="es-ES_tradnl" dirty="0" smtClean="0"/>
              <a:t> </a:t>
            </a:r>
            <a:r>
              <a:rPr lang="es-ES_tradnl" dirty="0" err="1" smtClean="0"/>
              <a:t>agonistes</a:t>
            </a:r>
            <a:r>
              <a:rPr lang="es-ES_tradnl" dirty="0" smtClean="0"/>
              <a:t> </a:t>
            </a:r>
            <a:r>
              <a:rPr lang="es-ES_tradnl" dirty="0" err="1" smtClean="0"/>
              <a:t>dopaminèrgics</a:t>
            </a:r>
            <a:r>
              <a:rPr lang="es-ES_tradnl" dirty="0" smtClean="0"/>
              <a:t> per SNG, </a:t>
            </a:r>
            <a:r>
              <a:rPr lang="es-ES_tradnl" dirty="0" err="1" smtClean="0"/>
              <a:t>sc</a:t>
            </a:r>
            <a:r>
              <a:rPr lang="es-ES_tradnl" dirty="0" smtClean="0"/>
              <a:t> o </a:t>
            </a:r>
            <a:r>
              <a:rPr lang="es-ES_tradnl" dirty="0" err="1" smtClean="0"/>
              <a:t>transdèrmica</a:t>
            </a:r>
            <a:endParaRPr lang="es-ES_tradnl" dirty="0" smtClean="0"/>
          </a:p>
          <a:p>
            <a:r>
              <a:rPr lang="es-ES_tradnl" dirty="0" smtClean="0"/>
              <a:t>Si no </a:t>
            </a:r>
            <a:r>
              <a:rPr lang="es-ES_tradnl" dirty="0" err="1" smtClean="0"/>
              <a:t>milloria</a:t>
            </a:r>
            <a:r>
              <a:rPr lang="es-ES_tradnl" dirty="0" smtClean="0"/>
              <a:t> o </a:t>
            </a:r>
            <a:r>
              <a:rPr lang="es-ES_tradnl" dirty="0" err="1" smtClean="0"/>
              <a:t>quadre</a:t>
            </a:r>
            <a:r>
              <a:rPr lang="es-ES_tradnl" dirty="0" smtClean="0"/>
              <a:t> </a:t>
            </a:r>
            <a:r>
              <a:rPr lang="es-ES_tradnl" dirty="0" err="1" smtClean="0"/>
              <a:t>greu</a:t>
            </a:r>
            <a:r>
              <a:rPr lang="es-ES_tradnl" dirty="0" smtClean="0"/>
              <a:t>, </a:t>
            </a:r>
            <a:r>
              <a:rPr lang="es-ES_tradnl" dirty="0" err="1" smtClean="0"/>
              <a:t>associar</a:t>
            </a:r>
            <a:r>
              <a:rPr lang="es-ES_tradnl" dirty="0" smtClean="0"/>
              <a:t> </a:t>
            </a:r>
            <a:r>
              <a:rPr lang="es-ES_tradnl" dirty="0" err="1" smtClean="0"/>
              <a:t>dantrolè</a:t>
            </a:r>
            <a:r>
              <a:rPr lang="es-ES_tradnl" dirty="0" smtClean="0"/>
              <a:t> 25 mg/8h </a:t>
            </a:r>
            <a:r>
              <a:rPr lang="es-ES_tradnl" dirty="0" err="1" smtClean="0"/>
              <a:t>ev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417</TotalTime>
  <Words>1610</Words>
  <Application>Microsoft Office PowerPoint</Application>
  <PresentationFormat>Presentación en pantalla (4:3)</PresentationFormat>
  <Paragraphs>268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42</vt:i4>
      </vt:variant>
    </vt:vector>
  </HeadingPairs>
  <TitlesOfParts>
    <vt:vector size="44" baseType="lpstr">
      <vt:lpstr>Fundición</vt:lpstr>
      <vt:lpstr>Tema de Office</vt:lpstr>
      <vt:lpstr>URGÈNCIES EN TRASTORNS DEL  MOVIMENT</vt:lpstr>
      <vt:lpstr>Diapositiva 2</vt:lpstr>
      <vt:lpstr>Síndrome neurolèptica maligna</vt:lpstr>
      <vt:lpstr>Diapositiva 4</vt:lpstr>
      <vt:lpstr>Fisiopatologia</vt:lpstr>
      <vt:lpstr>Clínica</vt:lpstr>
      <vt:lpstr>Anàlisi</vt:lpstr>
      <vt:lpstr>Diagnòstic diferencial</vt:lpstr>
      <vt:lpstr>Tractament</vt:lpstr>
      <vt:lpstr>Pronòstic</vt:lpstr>
      <vt:lpstr>Síndrome serotoninèrgica</vt:lpstr>
      <vt:lpstr>Diapositiva 12</vt:lpstr>
      <vt:lpstr>Fisiopatologia</vt:lpstr>
      <vt:lpstr>Clínica</vt:lpstr>
      <vt:lpstr>Laboratori</vt:lpstr>
      <vt:lpstr>Tractament</vt:lpstr>
      <vt:lpstr>Pronòstic</vt:lpstr>
      <vt:lpstr>Hipertèrmia maligna</vt:lpstr>
      <vt:lpstr>Diapositiva 19</vt:lpstr>
      <vt:lpstr>Clínica</vt:lpstr>
      <vt:lpstr>Tractament</vt:lpstr>
      <vt:lpstr>Diapositiva 22</vt:lpstr>
      <vt:lpstr>Distonia</vt:lpstr>
      <vt:lpstr>Distonia</vt:lpstr>
      <vt:lpstr>Reacció distònica aguda</vt:lpstr>
      <vt:lpstr>Diapositiva 26</vt:lpstr>
      <vt:lpstr>Clínica</vt:lpstr>
      <vt:lpstr>Tractament</vt:lpstr>
      <vt:lpstr>Diagnòstic diferencial</vt:lpstr>
      <vt:lpstr>Urgències pseudodistòniques</vt:lpstr>
      <vt:lpstr>Estatus distònic (tempesta distònica)</vt:lpstr>
      <vt:lpstr>Estatus distònic II</vt:lpstr>
      <vt:lpstr>Tractament de la psicosi en la malaltia de Parkinson</vt:lpstr>
      <vt:lpstr>Diapositiva 34</vt:lpstr>
      <vt:lpstr>Tractament</vt:lpstr>
      <vt:lpstr>Corea-Balisme</vt:lpstr>
      <vt:lpstr>Diapositiva 37</vt:lpstr>
      <vt:lpstr>Balisme-Corea aguts</vt:lpstr>
      <vt:lpstr>Diagnòstic</vt:lpstr>
      <vt:lpstr>Tractament</vt:lpstr>
      <vt:lpstr>Parkinsonisme agut</vt:lpstr>
      <vt:lpstr>Diapositiva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URGÈNCIES EN DISTONIA</dc:title>
  <dc:creator>Tania</dc:creator>
  <cp:lastModifiedBy>Tania</cp:lastModifiedBy>
  <cp:revision>70</cp:revision>
  <dcterms:created xsi:type="dcterms:W3CDTF">2010-09-12T16:45:45Z</dcterms:created>
  <dcterms:modified xsi:type="dcterms:W3CDTF">2010-09-15T22:50:51Z</dcterms:modified>
</cp:coreProperties>
</file>