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75" r:id="rId3"/>
    <p:sldId id="279" r:id="rId4"/>
    <p:sldId id="290" r:id="rId5"/>
    <p:sldId id="299" r:id="rId6"/>
    <p:sldId id="292" r:id="rId7"/>
    <p:sldId id="277" r:id="rId8"/>
    <p:sldId id="276" r:id="rId9"/>
    <p:sldId id="283" r:id="rId10"/>
    <p:sldId id="278" r:id="rId11"/>
    <p:sldId id="280" r:id="rId12"/>
    <p:sldId id="297" r:id="rId13"/>
    <p:sldId id="298" r:id="rId14"/>
    <p:sldId id="295" r:id="rId15"/>
    <p:sldId id="288" r:id="rId16"/>
    <p:sldId id="281" r:id="rId17"/>
    <p:sldId id="284" r:id="rId18"/>
    <p:sldId id="285" r:id="rId19"/>
    <p:sldId id="282" r:id="rId20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65" autoAdjust="0"/>
    <p:restoredTop sz="95274" autoAdjust="0"/>
  </p:normalViewPr>
  <p:slideViewPr>
    <p:cSldViewPr>
      <p:cViewPr>
        <p:scale>
          <a:sx n="60" d="100"/>
          <a:sy n="60" d="100"/>
        </p:scale>
        <p:origin x="-900" y="-10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fld id="{61CB3324-443F-48FC-9D20-803E697AC6CD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fld id="{5DFF3EB2-1937-44BD-A2DC-850016D44477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fld id="{DED32357-6F0A-459B-85A4-43C001EBA72F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fld id="{657DFDAA-D000-47D9-BA5D-AAFC95442933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es-ES" sz="1200" kern="1200">
        <a:solidFill>
          <a:srgbClr val="2A2A2A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es-ES" sz="1200" kern="1200">
        <a:solidFill>
          <a:srgbClr val="2A2A2A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es-ES" sz="1200" kern="1200">
        <a:solidFill>
          <a:srgbClr val="2A2A2A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es-ES" sz="1200" kern="1200">
        <a:solidFill>
          <a:srgbClr val="2A2A2A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es-ES" sz="1200" kern="1200">
        <a:solidFill>
          <a:srgbClr val="2A2A2A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238125"/>
            <a:ext cx="12187237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/>
          <a:lstStyle>
            <a:lvl1pPr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s-ES" sz="20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es-ES"/>
            </a:lvl5pPr>
            <a:lvl6pPr latinLnBrk="0">
              <a:defRPr lang="es-ES"/>
            </a:lvl6pPr>
            <a:lvl7pPr latinLnBrk="0">
              <a:defRPr lang="es-ES" baseline="0"/>
            </a:lvl7pPr>
            <a:lvl8pPr latinLnBrk="0">
              <a:defRPr lang="es-ES" baseline="0"/>
            </a:lvl8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6A40-7867-4937-A8A0-6FDF253E4468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F386-1E79-4F2B-BFA8-BA7371EBE96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 latinLnBrk="0">
              <a:defRPr lang="es-ES"/>
            </a:lvl5pPr>
            <a:lvl6pPr latinLnBrk="0">
              <a:defRPr lang="es-ES"/>
            </a:lvl6pPr>
            <a:lvl7pPr latinLnBrk="0">
              <a:defRPr lang="es-ES"/>
            </a:lvl7pPr>
            <a:lvl8pPr latinLnBrk="0">
              <a:defRPr lang="es-ES"/>
            </a:lvl8pPr>
            <a:lvl9pPr latinLnBrk="0">
              <a:defRPr lang="es-ES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3284-596D-48C0-BF96-8DECA6EBA7A9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A06D-1800-4E74-80C6-6309331CD41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es-ES"/>
            </a:lvl5pPr>
            <a:lvl6pPr latinLnBrk="0">
              <a:defRPr lang="es-ES"/>
            </a:lvl6pPr>
            <a:lvl7pPr latinLnBrk="0">
              <a:defRPr lang="es-ES" baseline="0"/>
            </a:lvl7pPr>
            <a:lvl8pPr latinLnBrk="0">
              <a:defRPr lang="es-ES" baseline="0"/>
            </a:lvl8pPr>
            <a:lvl9pPr latinLnBrk="0">
              <a:defRPr lang="es-ES" baseline="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9C89-A503-44D5-9009-85AB625789DB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A511-BC7F-49DC-B36F-24AD337FF575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/>
          <a:lstStyle>
            <a:lvl1pPr algn="l" latinLnBrk="0">
              <a:defRPr lang="es-ES" sz="4400" b="0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801C-EBD5-46EA-9AA5-74CB850B91CF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C5B8-B662-4DCC-B241-8CF2466E630C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 baseline="0"/>
            </a:lvl7pPr>
            <a:lvl8pPr latinLnBrk="0">
              <a:defRPr lang="es-ES" sz="1600" baseline="0"/>
            </a:lvl8pPr>
            <a:lvl9pPr latinLnBrk="0">
              <a:defRPr lang="es-ES" sz="1600" baseline="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62D4-F32A-43A8-929A-E7015A6B134A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3697-2E0B-4818-B3AE-B7FD7E977C8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s-ES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s-ES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 baseline="0"/>
            </a:lvl8pPr>
            <a:lvl9pPr latinLnBrk="0">
              <a:defRPr lang="es-ES" sz="1400" baseline="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2AF3-07D3-44C2-BE70-057F4610A90C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8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6AD25-3C83-4777-8B49-3E8F53B42AFD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6F00-81BD-4716-8970-37FDDB83B91E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4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0780-F0A2-4EB2-8C72-72E37DB6DA14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790B-4F1D-4BB2-8615-D8B38F98752F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3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E687-83B2-42AF-8F17-A2CCBC34DCC6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>
            <a:noAutofit/>
          </a:bodyPr>
          <a:lstStyle>
            <a:lvl1pPr algn="l" latinLnBrk="0">
              <a:defRPr lang="es-ES" sz="40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18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DDA2-480E-47A5-96AA-6E0472BF5521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7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E2DF-B8D7-4ED0-ABC8-C9219F951E5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>
            <a:noAutofit/>
          </a:bodyPr>
          <a:lstStyle>
            <a:lvl1pPr algn="l" latinLnBrk="0">
              <a:defRPr lang="es-ES" sz="40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18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CA3D-B937-4B3A-B962-8640A556CEC5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7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C69B-7101-4768-B99C-7D5C7DBE490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7613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27" name="Marcador de posición de texto 2"/>
          <p:cNvSpPr>
            <a:spLocks noGrp="1"/>
          </p:cNvSpPr>
          <p:nvPr>
            <p:ph type="body" idx="1"/>
          </p:nvPr>
        </p:nvSpPr>
        <p:spPr bwMode="auto">
          <a:xfrm>
            <a:off x="1217613" y="1828800"/>
            <a:ext cx="975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151813" y="6448425"/>
            <a:ext cx="13970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C24A2BE-2D10-47D8-85DD-CE17E25EDAD8}" type="datetimeFigureOut">
              <a:rPr/>
              <a:pPr>
                <a:defRPr/>
              </a:pPr>
              <a:t>20/10/2014</a:t>
            </a:fld>
            <a:endParaRPr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08088" y="6448425"/>
            <a:ext cx="6638925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3" y="6448425"/>
            <a:ext cx="11430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DC699F6-7D49-4FEF-A423-DE09B29A59B3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61" r:id="rId8"/>
    <p:sldLayoutId id="2147483662" r:id="rId9"/>
    <p:sldLayoutId id="2147483653" r:id="rId10"/>
    <p:sldLayoutId id="214748365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s-ES" sz="4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Arial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2286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charset="0"/>
        <a:buChar char="•"/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2286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2286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es-ES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7613" y="1828800"/>
            <a:ext cx="9753600" cy="304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chemeClr val="tx1">
                    <a:lumMod val="50000"/>
                  </a:schemeClr>
                </a:solidFill>
              </a:rPr>
              <a:t>Alertes sanitàries 2014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1951038" y="4929188"/>
            <a:ext cx="3214687" cy="6000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smtClean="0"/>
              <a:t>FHV EBOLA i ERMS CoV</a:t>
            </a: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 l="1353" t="6592" r="1379" b="7713"/>
          <a:stretch>
            <a:fillRect/>
          </a:stretch>
        </p:blipFill>
        <p:spPr bwMode="auto">
          <a:xfrm>
            <a:off x="1808163" y="142875"/>
            <a:ext cx="9358312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http://3.bp.blogspot.com/_Wz0X_W9LRy0/S_Ht3UleN5I/AAAAAAAAADo/w4xc9sBfDR8/s320/LogoOxige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142875"/>
            <a:ext cx="1584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093788" y="5000625"/>
            <a:ext cx="2143125" cy="85725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>
                <a:solidFill>
                  <a:schemeClr val="tx1"/>
                </a:solidFill>
              </a:rPr>
              <a:t>FHV EBOLA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93725" y="1500188"/>
            <a:ext cx="5857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>
                <a:latin typeface="Century Gothic" pitchFamily="34" charset="0"/>
              </a:rPr>
              <a:t> Família Filoviridae </a:t>
            </a:r>
          </a:p>
          <a:p>
            <a:r>
              <a:rPr lang="es-ES">
                <a:latin typeface="Century Gothic" pitchFamily="34" charset="0"/>
              </a:rPr>
              <a:t>	</a:t>
            </a:r>
            <a:r>
              <a:rPr lang="en-US">
                <a:latin typeface="Century Gothic" pitchFamily="34" charset="0"/>
              </a:rPr>
              <a:t>Gènere Ebolavirus  </a:t>
            </a:r>
            <a:r>
              <a:rPr lang="en-US">
                <a:latin typeface="Century Gothic" pitchFamily="34" charset="0"/>
                <a:sym typeface="Wingdings" pitchFamily="2" charset="2"/>
              </a:rPr>
              <a:t> 5</a:t>
            </a:r>
            <a:r>
              <a:rPr lang="en-US">
                <a:latin typeface="Century Gothic" pitchFamily="34" charset="0"/>
              </a:rPr>
              <a:t> espècies diferents: </a:t>
            </a:r>
          </a:p>
          <a:p>
            <a:r>
              <a:rPr lang="en-US">
                <a:latin typeface="Century Gothic" pitchFamily="34" charset="0"/>
              </a:rPr>
              <a:t>	</a:t>
            </a:r>
          </a:p>
          <a:p>
            <a:pPr lvl="3">
              <a:buFont typeface="Arial" charset="0"/>
              <a:buChar char="•"/>
            </a:pPr>
            <a:r>
              <a:rPr lang="en-US" b="1">
                <a:latin typeface="Century Gothic" pitchFamily="34" charset="0"/>
              </a:rPr>
              <a:t> Bundibugyo (BDBV)</a:t>
            </a:r>
          </a:p>
          <a:p>
            <a:pPr lvl="3">
              <a:buFont typeface="Arial" charset="0"/>
              <a:buChar char="•"/>
            </a:pPr>
            <a:r>
              <a:rPr lang="en-US" b="1">
                <a:latin typeface="Century Gothic" pitchFamily="34" charset="0"/>
              </a:rPr>
              <a:t> Zaire (EBOV)</a:t>
            </a:r>
          </a:p>
          <a:p>
            <a:pPr lvl="3">
              <a:buFont typeface="Arial" charset="0"/>
              <a:buChar char="•"/>
            </a:pPr>
            <a:r>
              <a:rPr lang="en-US" b="1">
                <a:latin typeface="Century Gothic" pitchFamily="34" charset="0"/>
              </a:rPr>
              <a:t> Sudan (SUDV)</a:t>
            </a:r>
          </a:p>
          <a:p>
            <a:pPr lvl="3">
              <a:buFont typeface="Arial" charset="0"/>
              <a:buChar char="•"/>
            </a:pPr>
            <a:r>
              <a:rPr lang="en-US">
                <a:latin typeface="Century Gothic" pitchFamily="34" charset="0"/>
              </a:rPr>
              <a:t> Reston (RESTV) </a:t>
            </a:r>
          </a:p>
          <a:p>
            <a:pPr lvl="3">
              <a:buFont typeface="Arial" charset="0"/>
              <a:buChar char="•"/>
            </a:pPr>
            <a:r>
              <a:rPr lang="en-US">
                <a:latin typeface="Century Gothic" pitchFamily="34" charset="0"/>
              </a:rPr>
              <a:t> Tai Forest (TAFV)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22288" y="4214813"/>
            <a:ext cx="5538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s-ES">
                <a:latin typeface="Century Gothic" pitchFamily="34" charset="0"/>
              </a:rPr>
              <a:t> Primera identificació el1976 a la RD del Congo</a:t>
            </a:r>
          </a:p>
          <a:p>
            <a:r>
              <a:rPr lang="ca-ES">
                <a:latin typeface="Century Gothic" pitchFamily="34" charset="0"/>
              </a:rPr>
              <a:t>Des d’aleshores, nombrosos brots</a:t>
            </a:r>
            <a:endParaRPr lang="es-ES">
              <a:latin typeface="Century Gothic" pitchFamily="34" charset="0"/>
            </a:endParaRPr>
          </a:p>
        </p:txBody>
      </p:sp>
      <p:pic>
        <p:nvPicPr>
          <p:cNvPr id="36870" name="Picture 6" descr="http://1.bp.blogspot.com/-oI171qa0E1c/UNBHqwqmrGI/AAAAAAAADss/xYUf0JmGWWw/s1600/ebola+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1404938"/>
            <a:ext cx="5072062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93725" y="5214938"/>
            <a:ext cx="6092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entury Gothic" pitchFamily="34" charset="0"/>
              </a:rPr>
              <a:t> Estudis de seqüenciació del virus 2014:</a:t>
            </a:r>
          </a:p>
          <a:p>
            <a:r>
              <a:rPr lang="en-US">
                <a:latin typeface="Century Gothic" pitchFamily="34" charset="0"/>
                <a:sym typeface="Wingdings" pitchFamily="2" charset="2"/>
              </a:rPr>
              <a:t> H</a:t>
            </a:r>
            <a:r>
              <a:rPr lang="en-US">
                <a:latin typeface="Century Gothic" pitchFamily="34" charset="0"/>
              </a:rPr>
              <a:t>omologia del 98% amb el virus d’Ebola Zaire (2009) a la RD Congo </a:t>
            </a:r>
            <a:r>
              <a:rPr lang="en-US">
                <a:latin typeface="Century Gothic" pitchFamily="34" charset="0"/>
                <a:sym typeface="Wingdings" pitchFamily="2" charset="2"/>
              </a:rPr>
              <a:t> </a:t>
            </a:r>
            <a:r>
              <a:rPr lang="en-US">
                <a:latin typeface="Century Gothic" pitchFamily="34" charset="0"/>
              </a:rPr>
              <a:t>elevada taxa de letalitat</a:t>
            </a:r>
          </a:p>
        </p:txBody>
      </p:sp>
      <p:sp>
        <p:nvSpPr>
          <p:cNvPr id="26629" name="7 Rectángulo"/>
          <p:cNvSpPr>
            <a:spLocks noChangeArrowheads="1"/>
          </p:cNvSpPr>
          <p:nvPr/>
        </p:nvSpPr>
        <p:spPr bwMode="auto">
          <a:xfrm>
            <a:off x="736600" y="357188"/>
            <a:ext cx="10072688" cy="646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10.03.2014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 Ministeri de Sanitat de Guinea Conakry va notificar a l'OMS un brot de febre  hemorràgica pel virus d’Ebola (FHVE).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lh3.googleusercontent.com/N4r6ChH2WcqwQajqNKbxiXhwjtYMUt9bueZfMxIOZPBd0v6IvTwfCE0KuISlqrgsLUeYQylvDb0RVNWkAuVK0EsA2_MuPLkTzMLZMkB74Y62XrBrW8vUrBF_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3100" y="1143000"/>
            <a:ext cx="42148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2 Rectángulo"/>
          <p:cNvSpPr>
            <a:spLocks noChangeArrowheads="1"/>
          </p:cNvSpPr>
          <p:nvPr/>
        </p:nvSpPr>
        <p:spPr bwMode="auto">
          <a:xfrm>
            <a:off x="522288" y="334963"/>
            <a:ext cx="1143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entury Gothic" pitchFamily="34" charset="0"/>
              </a:rPr>
              <a:t> </a:t>
            </a:r>
            <a:r>
              <a:rPr lang="en-US" b="1">
                <a:latin typeface="Century Gothic" pitchFamily="34" charset="0"/>
              </a:rPr>
              <a:t>Epidemiologia: </a:t>
            </a:r>
            <a:r>
              <a:rPr lang="en-US">
                <a:latin typeface="Century Gothic" pitchFamily="34" charset="0"/>
              </a:rPr>
              <a:t>Exposició a carn i secrecions d'animals silvestres infectats</a:t>
            </a:r>
          </a:p>
          <a:p>
            <a:r>
              <a:rPr lang="en-US">
                <a:latin typeface="Century Gothic" pitchFamily="34" charset="0"/>
              </a:rPr>
              <a:t>		Casos secundaris </a:t>
            </a:r>
            <a:r>
              <a:rPr lang="en-US">
                <a:latin typeface="Century Gothic" pitchFamily="34" charset="0"/>
                <a:sym typeface="Wingdings" pitchFamily="2" charset="2"/>
              </a:rPr>
              <a:t></a:t>
            </a:r>
            <a:r>
              <a:rPr lang="en-US">
                <a:latin typeface="Century Gothic" pitchFamily="34" charset="0"/>
              </a:rPr>
              <a:t>cerimònies d'enterrament o contacte directe morts/malalts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22288" y="1214438"/>
            <a:ext cx="592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latin typeface="Century Gothic" pitchFamily="34" charset="0"/>
              </a:rPr>
              <a:t> Clínica:</a:t>
            </a:r>
          </a:p>
          <a:p>
            <a:r>
              <a:rPr lang="en-US">
                <a:latin typeface="Century Gothic" pitchFamily="34" charset="0"/>
              </a:rPr>
              <a:t>	Període d'incubació: 2 a 21 dies</a:t>
            </a:r>
          </a:p>
          <a:p>
            <a:r>
              <a:rPr lang="en-US">
                <a:latin typeface="Century Gothic" pitchFamily="34" charset="0"/>
              </a:rPr>
              <a:t>	</a:t>
            </a:r>
          </a:p>
          <a:p>
            <a:r>
              <a:rPr lang="en-US">
                <a:latin typeface="Century Gothic" pitchFamily="34" charset="0"/>
              </a:rPr>
              <a:t>	Malaltia hemorràgica </a:t>
            </a:r>
          </a:p>
          <a:p>
            <a:r>
              <a:rPr lang="en-US">
                <a:latin typeface="Century Gothic" pitchFamily="34" charset="0"/>
              </a:rPr>
              <a:t>	Febril </a:t>
            </a:r>
          </a:p>
          <a:p>
            <a:r>
              <a:rPr lang="ca-ES">
                <a:latin typeface="Century Gothic" pitchFamily="34" charset="0"/>
              </a:rPr>
              <a:t>	Inici brusc</a:t>
            </a:r>
          </a:p>
          <a:p>
            <a:endParaRPr lang="en-US">
              <a:latin typeface="Century Gothic" pitchFamily="34" charset="0"/>
            </a:endParaRPr>
          </a:p>
          <a:p>
            <a:r>
              <a:rPr lang="en-US">
                <a:latin typeface="Century Gothic" pitchFamily="34" charset="0"/>
              </a:rPr>
              <a:t>	febre, miàlgies, debilitat, cefalea, 	odinofàgia, diarrees, vòmits</a:t>
            </a:r>
          </a:p>
          <a:p>
            <a:endParaRPr lang="en-US">
              <a:latin typeface="Century Gothic" pitchFamily="34" charset="0"/>
            </a:endParaRPr>
          </a:p>
          <a:p>
            <a:r>
              <a:rPr lang="en-US">
                <a:latin typeface="Century Gothic" pitchFamily="34" charset="0"/>
              </a:rPr>
              <a:t>	Fracàs multiorgànic</a:t>
            </a:r>
          </a:p>
          <a:p>
            <a:r>
              <a:rPr lang="en-US">
                <a:latin typeface="Century Gothic" pitchFamily="34" charset="0"/>
              </a:rPr>
              <a:t>	Taxa de letalitat: 50-90%. 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50850" y="4929188"/>
            <a:ext cx="10501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b="1">
                <a:latin typeface="Century Gothic" pitchFamily="34" charset="0"/>
              </a:rPr>
              <a:t> Diagnòstic diferencial:</a:t>
            </a:r>
          </a:p>
          <a:p>
            <a:r>
              <a:rPr lang="es-ES">
                <a:latin typeface="Century Gothic" pitchFamily="34" charset="0"/>
              </a:rPr>
              <a:t>	Paludisme, Febre tifoidea, shigelosis, còlera, leptospirosi, peste, rickettsiosis, </a:t>
            </a:r>
          </a:p>
          <a:p>
            <a:r>
              <a:rPr lang="es-ES">
                <a:latin typeface="Century Gothic" pitchFamily="34" charset="0"/>
              </a:rPr>
              <a:t>	meningitis, hepatitis i altres febres hemorràgiques.</a:t>
            </a:r>
            <a:endParaRPr lang="en-US">
              <a:latin typeface="Century Gothic" pitchFamily="34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50850" y="6215063"/>
            <a:ext cx="1050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b="1">
                <a:latin typeface="Century Gothic" pitchFamily="34" charset="0"/>
              </a:rPr>
              <a:t> Profilaxi, tractament: </a:t>
            </a:r>
            <a:r>
              <a:rPr lang="es-ES">
                <a:latin typeface="Century Gothic" pitchFamily="34" charset="0"/>
              </a:rPr>
              <a:t>No n’hi ha</a:t>
            </a: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3 Rectángulo"/>
          <p:cNvSpPr>
            <a:spLocks noChangeArrowheads="1"/>
          </p:cNvSpPr>
          <p:nvPr/>
        </p:nvSpPr>
        <p:spPr bwMode="auto">
          <a:xfrm>
            <a:off x="808038" y="642938"/>
            <a:ext cx="10644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latin typeface="Century Gothic" pitchFamily="34" charset="0"/>
              </a:rPr>
              <a:t> Resum del brot (24 de juliol)</a:t>
            </a:r>
          </a:p>
          <a:p>
            <a:endParaRPr lang="en-US">
              <a:latin typeface="Century Gothic" pitchFamily="34" charset="0"/>
            </a:endParaRPr>
          </a:p>
          <a:p>
            <a:r>
              <a:rPr lang="en-US">
                <a:latin typeface="Century Gothic" pitchFamily="34" charset="0"/>
              </a:rPr>
              <a:t>	3 països afectats (Guinea, Libèria, i Sierra Leone) </a:t>
            </a:r>
          </a:p>
          <a:p>
            <a:r>
              <a:rPr lang="en-US">
                <a:latin typeface="Century Gothic" pitchFamily="34" charset="0"/>
              </a:rPr>
              <a:t>	1.093 casos i 660 defuncions. 40 casos nous entre 21-25 de juliol.</a:t>
            </a:r>
          </a:p>
        </p:txBody>
      </p:sp>
      <p:pic>
        <p:nvPicPr>
          <p:cNvPr id="28674" name="Picture 6" descr="Distribution map showing districts and cities reporting suspect ceses of Ebola.  Suspected cases were reported in Kissidougou, Gueckedou, Macenta, and Nzerek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2071688"/>
            <a:ext cx="377666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808538" y="4148138"/>
            <a:ext cx="6215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Països en risc a data d’avui:</a:t>
            </a:r>
            <a:r>
              <a:rPr lang="en-US">
                <a:latin typeface="Century Gothic" pitchFamily="34" charset="0"/>
              </a:rPr>
              <a:t> </a:t>
            </a:r>
            <a:r>
              <a:rPr lang="en-US">
                <a:solidFill>
                  <a:srgbClr val="C00000"/>
                </a:solidFill>
                <a:latin typeface="Century Gothic" pitchFamily="34" charset="0"/>
              </a:rPr>
              <a:t>Guinea, Sierra Leona, Liberia, </a:t>
            </a:r>
            <a:r>
              <a:rPr lang="en-US">
                <a:latin typeface="Century Gothic" pitchFamily="34" charset="0"/>
              </a:rPr>
              <a:t>Senegal, Guinea Bissau, Mali, Burkina Faso, Côte d’Ivoire.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522788" y="2085975"/>
            <a:ext cx="6092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entury Gothic" pitchFamily="34" charset="0"/>
              </a:rPr>
              <a:t>(*) Nigeria notifica el primer cas importat: un ciutadà de Libèria que va viatjar en avió a Nigèria el 20 de juliol i va morir el dia 25 després d’ingressar en un hospital  privat de Lagos.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665663" y="5857875"/>
            <a:ext cx="6092825" cy="6461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Risc d’aparició de casos importats a Catalunya es considera molt baix.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01763" y="571500"/>
            <a:ext cx="10336212" cy="5429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9698" name="2 Marcador de contenido"/>
          <p:cNvSpPr txBox="1">
            <a:spLocks/>
          </p:cNvSpPr>
          <p:nvPr/>
        </p:nvSpPr>
        <p:spPr bwMode="auto">
          <a:xfrm>
            <a:off x="1522413" y="642938"/>
            <a:ext cx="106441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endParaRPr lang="es-ES" sz="900" b="1">
              <a:solidFill>
                <a:srgbClr val="C00000"/>
              </a:solidFill>
              <a:latin typeface="Century Gothic" pitchFamily="34" charset="0"/>
            </a:endParaRPr>
          </a:p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s-ES" sz="1000" b="1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s-ES" sz="1600" b="1">
                <a:solidFill>
                  <a:srgbClr val="C00000"/>
                </a:solidFill>
                <a:latin typeface="Century Gothic" pitchFamily="34" charset="0"/>
              </a:rPr>
              <a:t>CRITERIS DE SOSPITA DE FEBRE HEMORRÀGICA PER VIRUS ÉBOLA</a:t>
            </a:r>
          </a:p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s-ES" sz="1600" b="1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s-ES" sz="1600" b="1" u="sng">
                <a:latin typeface="Century Gothic" pitchFamily="34" charset="0"/>
              </a:rPr>
              <a:t>Criteri epidemiològic: </a:t>
            </a:r>
          </a:p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s-ES" sz="1600" i="1">
                <a:latin typeface="Century Gothic" pitchFamily="34" charset="0"/>
              </a:rPr>
              <a:t>Almenys un dels següents antecedents de possibles exposicions durant els 21 dies previs a l’inici de símptomes: </a:t>
            </a:r>
          </a:p>
          <a:p>
            <a:pPr marL="118745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es-ES" sz="1600">
                <a:latin typeface="Century Gothic" pitchFamily="34" charset="0"/>
              </a:rPr>
              <a:t>Estada en una de les àrees oen risc</a:t>
            </a:r>
          </a:p>
          <a:p>
            <a:pPr marL="1187450" lvl="2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pt-BR" sz="1600">
                <a:latin typeface="Century Gothic" pitchFamily="34" charset="0"/>
              </a:rPr>
              <a:t>Contacte amb un cas (sospitós o confirmat) o amb els seus fluids corporals/mostres biològiques </a:t>
            </a:r>
          </a:p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s-ES" sz="1600">
                <a:latin typeface="Century Gothic" pitchFamily="34" charset="0"/>
              </a:rPr>
              <a:t>	</a:t>
            </a:r>
            <a:r>
              <a:rPr lang="es-ES" sz="1600" b="1" u="sng">
                <a:latin typeface="Century Gothic" pitchFamily="34" charset="0"/>
              </a:rPr>
              <a:t>Criteri clínic: </a:t>
            </a:r>
          </a:p>
          <a:p>
            <a:pPr marL="1416050" lvl="3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es-ES" sz="1600">
                <a:latin typeface="Century Gothic" pitchFamily="34" charset="0"/>
              </a:rPr>
              <a:t>Febre elevada (38,3 ºC) i almenys 2 de les següents: </a:t>
            </a:r>
          </a:p>
          <a:p>
            <a:pPr marL="1416050" lvl="3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es-ES" sz="1600">
                <a:latin typeface="Century Gothic" pitchFamily="34" charset="0"/>
              </a:rPr>
              <a:t>Miàlgies, cefalàlgia, odinofàgia, vòmits, manifestacions hemorràgiques (exantema o petèquies, epistaxi, hemoptisi, hematèmesi, melenes o qualsevol altra evidencia d’hemorràgia interna o externa). </a:t>
            </a:r>
          </a:p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endParaRPr lang="es-ES" sz="160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texto 8"/>
          <p:cNvSpPr>
            <a:spLocks noGrp="1"/>
          </p:cNvSpPr>
          <p:nvPr>
            <p:ph type="body" idx="1"/>
          </p:nvPr>
        </p:nvSpPr>
        <p:spPr>
          <a:xfrm>
            <a:off x="808038" y="2786063"/>
            <a:ext cx="4572000" cy="128587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sz="2400" b="1" smtClean="0"/>
              <a:t>PRECAUCIONS PER EVITAR TRANSMISSIONS FHV EBOLA</a:t>
            </a:r>
          </a:p>
        </p:txBody>
      </p:sp>
      <p:pic>
        <p:nvPicPr>
          <p:cNvPr id="307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950" y="71438"/>
            <a:ext cx="5089525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450" y="71438"/>
            <a:ext cx="5089525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500063"/>
            <a:ext cx="5508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1000125"/>
            <a:ext cx="5508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6143625"/>
            <a:ext cx="5508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4643438"/>
            <a:ext cx="5508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l="1353" t="6592" r="1379" b="7713"/>
          <a:stretch>
            <a:fillRect/>
          </a:stretch>
        </p:blipFill>
        <p:spPr bwMode="auto">
          <a:xfrm>
            <a:off x="1808163" y="142875"/>
            <a:ext cx="9358312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http://3.bp.blogspot.com/_Wz0X_W9LRy0/S_Ht3UleN5I/AAAAAAAAADo/w4xc9sBfDR8/s320/LogoOxige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142875"/>
            <a:ext cx="1584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64293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 l="31641" t="39551" r="34375" b="26025"/>
          <a:stretch>
            <a:fillRect/>
          </a:stretch>
        </p:blipFill>
        <p:spPr bwMode="auto">
          <a:xfrm>
            <a:off x="3951288" y="500063"/>
            <a:ext cx="4143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>
            <a:off x="6308725" y="1141413"/>
            <a:ext cx="2786063" cy="158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9 CuadroTexto"/>
          <p:cNvSpPr txBox="1">
            <a:spLocks noChangeArrowheads="1"/>
          </p:cNvSpPr>
          <p:nvPr/>
        </p:nvSpPr>
        <p:spPr bwMode="auto">
          <a:xfrm>
            <a:off x="8308975" y="2071688"/>
            <a:ext cx="335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>
                <a:latin typeface="Century Gothic" pitchFamily="34" charset="0"/>
              </a:rPr>
              <a:t>COMPOSICIÓ KIT EBOLA</a:t>
            </a: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3379788" y="5429250"/>
            <a:ext cx="8429625" cy="923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800" dirty="0" smtClean="0"/>
              <a:t>S'han de tenir preparats 2 </a:t>
            </a:r>
            <a:r>
              <a:rPr lang="ca-ES" sz="1800" dirty="0" err="1" smtClean="0"/>
              <a:t>kits</a:t>
            </a:r>
            <a:r>
              <a:rPr lang="ca-ES" sz="1800" dirty="0" smtClean="0"/>
              <a:t> que correspondrien a 2 torns d'infermeria.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800" dirty="0" smtClean="0"/>
              <a:t>El pacient s'ha de traslladar a l’Hospital  Clínic el més urgent possible.</a:t>
            </a:r>
            <a:endParaRPr lang="ca-ES" sz="1800" dirty="0"/>
          </a:p>
        </p:txBody>
      </p:sp>
      <p:sp>
        <p:nvSpPr>
          <p:cNvPr id="33798" name="11 CuadroTexto"/>
          <p:cNvSpPr txBox="1">
            <a:spLocks noChangeArrowheads="1"/>
          </p:cNvSpPr>
          <p:nvPr/>
        </p:nvSpPr>
        <p:spPr bwMode="auto">
          <a:xfrm>
            <a:off x="8880475" y="928688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>
                <a:latin typeface="Century Gothic" pitchFamily="34" charset="0"/>
              </a:rPr>
              <a:t>UBICACIÓ NIVELL II</a:t>
            </a:r>
          </a:p>
          <a:p>
            <a:pPr algn="ctr"/>
            <a:r>
              <a:rPr lang="ca-ES">
                <a:latin typeface="Century Gothic" pitchFamily="34" charset="0"/>
              </a:rPr>
              <a:t>URGÈNCIES</a:t>
            </a:r>
          </a:p>
          <a:p>
            <a:pPr algn="ctr"/>
            <a:endParaRPr lang="en-US">
              <a:latin typeface="Century Gothic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6203156" y="1034257"/>
            <a:ext cx="212725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8308975" y="2643188"/>
          <a:ext cx="3605213" cy="2500312"/>
        </p:xfrm>
        <a:graphic>
          <a:graphicData uri="http://schemas.openxmlformats.org/drawingml/2006/table">
            <a:tbl>
              <a:tblPr/>
              <a:tblGrid>
                <a:gridCol w="2511497"/>
                <a:gridCol w="1093717"/>
              </a:tblGrid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TIPUS MATERIAL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Bossa transport de mostres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Ulleres protectores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Protector respiratori FFP3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Bata impermeable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Mascareta filtamask per transports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Gorra / Escafandra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Registre entrades/sortides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precaucions èbola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precaucions oxigenació/ventilació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texto 8"/>
          <p:cNvSpPr>
            <a:spLocks noGrp="1"/>
          </p:cNvSpPr>
          <p:nvPr>
            <p:ph type="body" idx="1"/>
          </p:nvPr>
        </p:nvSpPr>
        <p:spPr>
          <a:xfrm>
            <a:off x="736600" y="285750"/>
            <a:ext cx="7853363" cy="385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sz="2800" b="1" smtClean="0"/>
              <a:t>PRECAUCIONS PER EVITAR TRANSMISSIONS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r="14272" b="40674"/>
          <a:stretch>
            <a:fillRect/>
          </a:stretch>
        </p:blipFill>
        <p:spPr bwMode="auto">
          <a:xfrm>
            <a:off x="665163" y="928688"/>
            <a:ext cx="10336212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3665538" y="4714875"/>
            <a:ext cx="22860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" name="5 Elipse"/>
          <p:cNvSpPr/>
          <p:nvPr/>
        </p:nvSpPr>
        <p:spPr>
          <a:xfrm>
            <a:off x="3308350" y="5643563"/>
            <a:ext cx="22860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093788" y="5000625"/>
            <a:ext cx="2143125" cy="85725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>
                <a:solidFill>
                  <a:schemeClr val="tx1"/>
                </a:solidFill>
              </a:rPr>
              <a:t>MERS </a:t>
            </a:r>
            <a:r>
              <a:rPr lang="ca-ES" sz="2400" b="1" dirty="0" err="1">
                <a:solidFill>
                  <a:schemeClr val="tx1"/>
                </a:solidFill>
              </a:rPr>
              <a:t>CoV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07975" y="357188"/>
            <a:ext cx="11501438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C00000"/>
                </a:solidFill>
                <a:latin typeface="Century Gothic" pitchFamily="34" charset="0"/>
              </a:rPr>
              <a:t>MERS-CoV:  </a:t>
            </a:r>
            <a:r>
              <a:rPr lang="en-US" sz="2400">
                <a:latin typeface="Century Gothic" pitchFamily="34" charset="0"/>
              </a:rPr>
              <a:t>Coronavirus causant de síndrome respiratòria d’Orient Mig</a:t>
            </a:r>
            <a:endParaRPr lang="ca-ES" sz="240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endParaRPr lang="ca-ES" sz="240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ca-ES" sz="2400">
                <a:latin typeface="Century Gothic" pitchFamily="34" charset="0"/>
              </a:rPr>
              <a:t>Virus emergent des del 2012. </a:t>
            </a:r>
          </a:p>
          <a:p>
            <a:pPr>
              <a:lnSpc>
                <a:spcPct val="90000"/>
              </a:lnSpc>
            </a:pPr>
            <a:r>
              <a:rPr lang="ca-ES" sz="2400">
                <a:latin typeface="Century Gothic" pitchFamily="34" charset="0"/>
              </a:rPr>
              <a:t>Març de 2014, augment significatiu de casos</a:t>
            </a:r>
          </a:p>
          <a:p>
            <a:pPr>
              <a:lnSpc>
                <a:spcPct val="90000"/>
              </a:lnSpc>
            </a:pPr>
            <a:endParaRPr lang="ca-ES" sz="240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ca-ES" sz="2400">
                <a:latin typeface="Century Gothic" pitchFamily="34" charset="0"/>
              </a:rPr>
              <a:t>Importància: Mortalitat superior al 50% (al contrari que la majoria de CoV)</a:t>
            </a:r>
          </a:p>
          <a:p>
            <a:pPr>
              <a:lnSpc>
                <a:spcPct val="90000"/>
              </a:lnSpc>
            </a:pPr>
            <a:endParaRPr lang="ca-ES" sz="240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ca-ES" sz="2400" b="1">
                <a:latin typeface="Century Gothic" pitchFamily="34" charset="0"/>
              </a:rPr>
              <a:t>Reservori: 	</a:t>
            </a:r>
            <a:r>
              <a:rPr lang="ca-ES" sz="2400">
                <a:latin typeface="Century Gothic" pitchFamily="34" charset="0"/>
              </a:rPr>
              <a:t>ratpanats, camells i altres animals</a:t>
            </a:r>
          </a:p>
          <a:p>
            <a:pPr>
              <a:lnSpc>
                <a:spcPct val="90000"/>
              </a:lnSpc>
            </a:pPr>
            <a:endParaRPr lang="ca-ES" sz="240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ca-ES" sz="2400" b="1">
                <a:latin typeface="Century Gothic" pitchFamily="34" charset="0"/>
              </a:rPr>
              <a:t>Clínica:</a:t>
            </a:r>
          </a:p>
          <a:p>
            <a:pPr>
              <a:lnSpc>
                <a:spcPct val="90000"/>
              </a:lnSpc>
            </a:pPr>
            <a:r>
              <a:rPr lang="ca-ES" sz="2400">
                <a:latin typeface="Century Gothic" pitchFamily="34" charset="0"/>
              </a:rPr>
              <a:t>Malaltia respiratòria inespacífica</a:t>
            </a:r>
          </a:p>
          <a:p>
            <a:pPr>
              <a:lnSpc>
                <a:spcPct val="90000"/>
              </a:lnSpc>
            </a:pPr>
            <a:r>
              <a:rPr lang="ca-ES" sz="2400">
                <a:latin typeface="Century Gothic" pitchFamily="34" charset="0"/>
              </a:rPr>
              <a:t>Lleu </a:t>
            </a:r>
            <a:r>
              <a:rPr lang="ca-ES" sz="2400">
                <a:latin typeface="Century Gothic" pitchFamily="34" charset="0"/>
                <a:sym typeface="Wingdings" pitchFamily="2" charset="2"/>
              </a:rPr>
              <a:t>  Greu</a:t>
            </a:r>
            <a:endParaRPr lang="ca-ES" sz="240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Century Gothic" pitchFamily="34" charset="0"/>
            </a:endParaRPr>
          </a:p>
        </p:txBody>
      </p:sp>
      <p:pic>
        <p:nvPicPr>
          <p:cNvPr id="19458" name="Picture 2" descr="https://encrypted-tbn3.gstatic.com/images?q=tbn:ANd9GcSJFZ1hzb9JOKWc8-tHN1zJcRtc1p0jj3mIagM2NgMDlzW_ny0l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4230688"/>
            <a:ext cx="28194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2.bp.blogspot.com/-TlBV-7-ALMo/UvFprG1HkSI/AAAAAAAACLI/9SH3IUJUyeY/s1600/MERS-Transmission-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038" y="2708275"/>
            <a:ext cx="4202112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07975" y="1028700"/>
            <a:ext cx="6643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pitchFamily="34" charset="0"/>
              </a:rPr>
              <a:t>Resum del brot (23 de juny)</a:t>
            </a:r>
          </a:p>
          <a:p>
            <a:endParaRPr lang="en-US" sz="2000">
              <a:latin typeface="Century Gothic" pitchFamily="34" charset="0"/>
            </a:endParaRPr>
          </a:p>
          <a:p>
            <a:r>
              <a:rPr lang="en-US" sz="2000">
                <a:solidFill>
                  <a:srgbClr val="C00000"/>
                </a:solidFill>
                <a:latin typeface="Century Gothic" pitchFamily="34" charset="0"/>
              </a:rPr>
              <a:t>828 casos </a:t>
            </a:r>
            <a:r>
              <a:rPr lang="en-US" sz="2000">
                <a:latin typeface="Century Gothic" pitchFamily="34" charset="0"/>
              </a:rPr>
              <a:t>i 318 defuncions.  25% dels casos entre personal sanitari, </a:t>
            </a:r>
          </a:p>
          <a:p>
            <a:endParaRPr lang="en-US" sz="2000">
              <a:latin typeface="Century Gothic" pitchFamily="34" charset="0"/>
            </a:endParaRPr>
          </a:p>
          <a:p>
            <a:r>
              <a:rPr lang="en-US" sz="2000">
                <a:latin typeface="Century Gothic" pitchFamily="34" charset="0"/>
              </a:rPr>
              <a:t>Països afectats: </a:t>
            </a:r>
            <a:r>
              <a:rPr lang="en-US" sz="2000">
                <a:solidFill>
                  <a:srgbClr val="C00000"/>
                </a:solidFill>
                <a:latin typeface="Century Gothic" pitchFamily="34" charset="0"/>
              </a:rPr>
              <a:t>Aràbia Saudí (700), </a:t>
            </a:r>
            <a:r>
              <a:rPr lang="en-US" sz="2000">
                <a:latin typeface="Century Gothic" pitchFamily="34" charset="0"/>
              </a:rPr>
              <a:t>Emirats Àrabs (71), Jordània (18), Qatar, Oman, Kuwait, Egipte Iemen, Líban, Iran</a:t>
            </a:r>
          </a:p>
          <a:p>
            <a:endParaRPr lang="ca-ES" sz="2000">
              <a:latin typeface="Century Gothic" pitchFamily="34" charset="0"/>
            </a:endParaRPr>
          </a:p>
          <a:p>
            <a:r>
              <a:rPr lang="ca-ES" sz="2000">
                <a:solidFill>
                  <a:srgbClr val="C00000"/>
                </a:solidFill>
                <a:latin typeface="Century Gothic" pitchFamily="34" charset="0"/>
              </a:rPr>
              <a:t>22 exportacions </a:t>
            </a:r>
            <a:r>
              <a:rPr lang="ca-ES" sz="2000">
                <a:latin typeface="Century Gothic" pitchFamily="34" charset="0"/>
              </a:rPr>
              <a:t>a França, UK, Tuníssia, Alemanya, Itàlia, Malàsia, Filipines, Grècia, EEUU, Holanda Algèria</a:t>
            </a:r>
            <a:endParaRPr lang="en-US" sz="2000">
              <a:latin typeface="Century Gothic" pitchFamily="34" charset="0"/>
            </a:endParaRPr>
          </a:p>
          <a:p>
            <a:endParaRPr lang="en-US" sz="2000">
              <a:latin typeface="Century Gothic" pitchFamily="34" charset="0"/>
            </a:endParaRPr>
          </a:p>
          <a:p>
            <a:r>
              <a:rPr lang="en-US" sz="2000">
                <a:latin typeface="Century Gothic" pitchFamily="34" charset="0"/>
              </a:rPr>
              <a:t>	</a:t>
            </a:r>
          </a:p>
        </p:txBody>
      </p:sp>
      <p:pic>
        <p:nvPicPr>
          <p:cNvPr id="14" name="Picture 4" descr="http://4.bp.blogspot.com/-VWxdKSjCyb4/U0p6TBktYJI/AAAAAAAACgo/DvueBZKDi8c/s1600/MERS-CoV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2857500"/>
            <a:ext cx="50450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36538" y="214313"/>
            <a:ext cx="11001375" cy="5929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0482" name="5 Rectángulo"/>
          <p:cNvSpPr>
            <a:spLocks noChangeArrowheads="1"/>
          </p:cNvSpPr>
          <p:nvPr/>
        </p:nvSpPr>
        <p:spPr bwMode="auto">
          <a:xfrm>
            <a:off x="593725" y="571500"/>
            <a:ext cx="106441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C00000"/>
                </a:solidFill>
                <a:latin typeface="Century Gothic" pitchFamily="34" charset="0"/>
              </a:rPr>
              <a:t>CRITERIS DE SOSPITA D’INFECCIÓ PEL CORONAVIRUS</a:t>
            </a:r>
          </a:p>
          <a:p>
            <a:endParaRPr lang="en-US">
              <a:latin typeface="Century Gothic" pitchFamily="34" charset="0"/>
            </a:endParaRPr>
          </a:p>
          <a:p>
            <a:r>
              <a:rPr lang="en-US" b="1" u="sng">
                <a:latin typeface="Century Gothic" pitchFamily="34" charset="0"/>
              </a:rPr>
              <a:t>Cas sospitós: 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>
                <a:latin typeface="Century Gothic" pitchFamily="34" charset="0"/>
              </a:rPr>
              <a:t>Persona que </a:t>
            </a:r>
            <a:r>
              <a:rPr lang="en-US" b="1">
                <a:latin typeface="Century Gothic" pitchFamily="34" charset="0"/>
              </a:rPr>
              <a:t>ha residit o viatjat a algun dels països de risc (*) i que durant els 10 dies següents a la seva tornada presenta: </a:t>
            </a:r>
          </a:p>
          <a:p>
            <a:endParaRPr lang="en-US">
              <a:latin typeface="Century Gothic" pitchFamily="34" charset="0"/>
            </a:endParaRPr>
          </a:p>
          <a:p>
            <a:r>
              <a:rPr lang="en-US">
                <a:latin typeface="Century Gothic" pitchFamily="34" charset="0"/>
              </a:rPr>
              <a:t>	Signes clínics i/o radiològics de distrès respiratori agut o infecció pulmonar 	parenquimatosa, amb febre ≥ 38° i tos sense altra etiologia que pugui explicar 	aquesta simptomatologia. </a:t>
            </a:r>
          </a:p>
          <a:p>
            <a:endParaRPr lang="en-US">
              <a:latin typeface="Century Gothic" pitchFamily="34" charset="0"/>
            </a:endParaRPr>
          </a:p>
          <a:p>
            <a:r>
              <a:rPr lang="en-US" b="1">
                <a:latin typeface="Century Gothic" pitchFamily="34" charset="0"/>
              </a:rPr>
              <a:t>Contacte d’un cas sospitós o confirmat </a:t>
            </a:r>
            <a:r>
              <a:rPr lang="en-US">
                <a:latin typeface="Century Gothic" pitchFamily="34" charset="0"/>
              </a:rPr>
              <a:t>que presenta una infecció respiratòria aguda, independentment de la seva gravetat, durant els 10 dies següents a l’últim contacte amb el mateix durant la seva malaltia (fins i tot essent asimptomàtic). </a:t>
            </a:r>
          </a:p>
          <a:p>
            <a:endParaRPr lang="en-US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  <a:p>
            <a:r>
              <a:rPr lang="en-US" b="1" u="sng">
                <a:latin typeface="Century Gothic" pitchFamily="34" charset="0"/>
              </a:rPr>
              <a:t>Cas confirmat: </a:t>
            </a:r>
          </a:p>
          <a:p>
            <a:endParaRPr lang="en-US">
              <a:latin typeface="Century Gothic" pitchFamily="34" charset="0"/>
            </a:endParaRPr>
          </a:p>
          <a:p>
            <a:r>
              <a:rPr lang="es-ES">
                <a:latin typeface="Century Gothic" pitchFamily="34" charset="0"/>
              </a:rPr>
              <a:t>Cas amb confirmació de laboratori</a:t>
            </a:r>
            <a:endParaRPr lang="en-US">
              <a:latin typeface="Century Gothic" pitchFamily="34" charset="0"/>
            </a:endParaRPr>
          </a:p>
        </p:txBody>
      </p:sp>
      <p:sp>
        <p:nvSpPr>
          <p:cNvPr id="20483" name="6 Rectángulo"/>
          <p:cNvSpPr>
            <a:spLocks noChangeArrowheads="1"/>
          </p:cNvSpPr>
          <p:nvPr/>
        </p:nvSpPr>
        <p:spPr bwMode="auto">
          <a:xfrm>
            <a:off x="0" y="6416675"/>
            <a:ext cx="1218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(*) Països en risc: </a:t>
            </a:r>
            <a:r>
              <a:rPr lang="en-US">
                <a:latin typeface="Century Gothic" pitchFamily="34" charset="0"/>
              </a:rPr>
              <a:t>Aràbia Saudita, Qatar, Jordània, Emirats Àrabs Units, Oman, Kuwait, Egipte, Iemen, Líban.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texto 8"/>
          <p:cNvSpPr>
            <a:spLocks noGrp="1"/>
          </p:cNvSpPr>
          <p:nvPr>
            <p:ph type="body" idx="1"/>
          </p:nvPr>
        </p:nvSpPr>
        <p:spPr>
          <a:xfrm>
            <a:off x="736600" y="2500313"/>
            <a:ext cx="3571875" cy="12858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sz="2400" b="1" smtClean="0"/>
              <a:t>RECOLLIDA DE MOSTRA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sz="2400" b="1" smtClean="0"/>
              <a:t>MERS CoV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588" t="9521" r="13685" b="3320"/>
          <a:stretch>
            <a:fillRect/>
          </a:stretch>
        </p:blipFill>
        <p:spPr bwMode="auto">
          <a:xfrm>
            <a:off x="5165718" y="71366"/>
            <a:ext cx="6786634" cy="6786634"/>
          </a:xfrm>
          <a:prstGeom prst="rect">
            <a:avLst/>
          </a:prstGeom>
          <a:noFill/>
          <a:ln w="9525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texto 8"/>
          <p:cNvSpPr>
            <a:spLocks noGrp="1"/>
          </p:cNvSpPr>
          <p:nvPr>
            <p:ph type="body" idx="1"/>
          </p:nvPr>
        </p:nvSpPr>
        <p:spPr>
          <a:xfrm>
            <a:off x="950913" y="2786063"/>
            <a:ext cx="4572000" cy="12858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sz="2400" b="1" smtClean="0"/>
              <a:t>PRECAUCIONS PER EVITAR TRANSMISSIONS SERMS CoV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715" y="0"/>
            <a:ext cx="5142904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44" y="0"/>
            <a:ext cx="5142904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038" y="3143250"/>
            <a:ext cx="5508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038" y="642938"/>
            <a:ext cx="5508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600" y="6072188"/>
            <a:ext cx="5508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620</Words>
  <Application>Microsoft Office PowerPoint</Application>
  <PresentationFormat>Personalizado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Century Gothic</vt:lpstr>
      <vt:lpstr>Arial</vt:lpstr>
      <vt:lpstr>Wingdings</vt:lpstr>
      <vt:lpstr>Calibri</vt:lpstr>
      <vt:lpstr>Continental World 16x9</vt:lpstr>
      <vt:lpstr>Continental World 16x9</vt:lpstr>
      <vt:lpstr>Continental World 16x9</vt:lpstr>
      <vt:lpstr>Continental World 16x9</vt:lpstr>
      <vt:lpstr>ALERTES SANITÀRIES 2014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Summer</dc:creator>
  <cp:lastModifiedBy>UsuariEstandar</cp:lastModifiedBy>
  <cp:revision>76</cp:revision>
  <dcterms:created xsi:type="dcterms:W3CDTF">2013-04-05T20:04:13Z</dcterms:created>
  <dcterms:modified xsi:type="dcterms:W3CDTF">2014-10-20T14:00:31Z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